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368" r:id="rId2"/>
    <p:sldId id="635" r:id="rId3"/>
    <p:sldId id="520" r:id="rId4"/>
    <p:sldId id="521" r:id="rId5"/>
    <p:sldId id="522" r:id="rId6"/>
    <p:sldId id="636" r:id="rId7"/>
    <p:sldId id="525" r:id="rId8"/>
    <p:sldId id="640" r:id="rId9"/>
    <p:sldId id="641" r:id="rId10"/>
    <p:sldId id="643" r:id="rId11"/>
    <p:sldId id="594" r:id="rId12"/>
    <p:sldId id="644" r:id="rId13"/>
    <p:sldId id="659" r:id="rId14"/>
    <p:sldId id="666" r:id="rId15"/>
    <p:sldId id="647" r:id="rId16"/>
    <p:sldId id="648" r:id="rId17"/>
    <p:sldId id="645" r:id="rId18"/>
    <p:sldId id="652" r:id="rId19"/>
    <p:sldId id="653" r:id="rId20"/>
    <p:sldId id="650" r:id="rId21"/>
    <p:sldId id="658" r:id="rId22"/>
    <p:sldId id="687" r:id="rId23"/>
    <p:sldId id="661" r:id="rId24"/>
    <p:sldId id="662" r:id="rId25"/>
    <p:sldId id="665" r:id="rId26"/>
    <p:sldId id="668" r:id="rId27"/>
    <p:sldId id="667" r:id="rId28"/>
    <p:sldId id="663" r:id="rId29"/>
    <p:sldId id="669" r:id="rId30"/>
    <p:sldId id="670" r:id="rId31"/>
    <p:sldId id="675" r:id="rId32"/>
    <p:sldId id="664" r:id="rId33"/>
    <p:sldId id="678" r:id="rId34"/>
    <p:sldId id="679" r:id="rId35"/>
    <p:sldId id="671" r:id="rId36"/>
    <p:sldId id="672" r:id="rId37"/>
    <p:sldId id="673" r:id="rId38"/>
    <p:sldId id="680" r:id="rId39"/>
    <p:sldId id="674" r:id="rId40"/>
    <p:sldId id="681" r:id="rId41"/>
    <p:sldId id="682" r:id="rId42"/>
    <p:sldId id="683" r:id="rId43"/>
    <p:sldId id="684" r:id="rId44"/>
    <p:sldId id="685" r:id="rId45"/>
    <p:sldId id="610" r:id="rId46"/>
    <p:sldId id="686" r:id="rId47"/>
    <p:sldId id="534" r:id="rId48"/>
    <p:sldId id="535" r:id="rId49"/>
    <p:sldId id="633" r:id="rId50"/>
    <p:sldId id="655" r:id="rId51"/>
    <p:sldId id="67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r Hinojosa Diazgranados" initials="SHD" lastIdx="5" clrIdx="0">
    <p:extLst>
      <p:ext uri="{19B8F6BF-5375-455C-9EA6-DF929625EA0E}">
        <p15:presenceInfo xmlns:p15="http://schemas.microsoft.com/office/powerpoint/2012/main" userId="ddc8d333f69d63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00B050"/>
    <a:srgbClr val="7451EB"/>
    <a:srgbClr val="33CC33"/>
    <a:srgbClr val="00FF00"/>
    <a:srgbClr val="FFF2CC"/>
    <a:srgbClr val="7F7F7F"/>
    <a:srgbClr val="548235"/>
    <a:srgbClr val="44546A"/>
    <a:srgbClr val="667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527" autoAdjust="0"/>
  </p:normalViewPr>
  <p:slideViewPr>
    <p:cSldViewPr snapToGrid="0">
      <p:cViewPr varScale="1">
        <p:scale>
          <a:sx n="92" d="100"/>
          <a:sy n="92" d="100"/>
        </p:scale>
        <p:origin x="1230"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9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1908C2-F1FA-4AA1-810C-31F86594FA86}" type="datetimeFigureOut">
              <a:rPr lang="en-US" smtClean="0"/>
              <a:t>2/2/2022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1F2AE6-6017-4F49-BA98-7A7C284C8703}" type="slidenum">
              <a:rPr lang="en-US" smtClean="0"/>
              <a:t>‹N°›</a:t>
            </a:fld>
            <a:endParaRPr lang="en-US"/>
          </a:p>
        </p:txBody>
      </p:sp>
    </p:spTree>
    <p:extLst>
      <p:ext uri="{BB962C8B-B14F-4D97-AF65-F5344CB8AC3E}">
        <p14:creationId xmlns:p14="http://schemas.microsoft.com/office/powerpoint/2010/main" val="738686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8D31E-EEDD-42CA-A79A-B9539977145E}"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E2823-3393-479C-B299-87C7B63AEB2B}" type="slidenum">
              <a:rPr lang="en-US" smtClean="0"/>
              <a:t>‹N°›</a:t>
            </a:fld>
            <a:endParaRPr lang="en-US"/>
          </a:p>
        </p:txBody>
      </p:sp>
    </p:spTree>
    <p:extLst>
      <p:ext uri="{BB962C8B-B14F-4D97-AF65-F5344CB8AC3E}">
        <p14:creationId xmlns:p14="http://schemas.microsoft.com/office/powerpoint/2010/main" val="328646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eriod"/>
            </a:pPr>
            <a:r>
              <a:rPr lang="fr-FR" dirty="0"/>
              <a:t>quels sont les objectifs de ce projet</a:t>
            </a:r>
          </a:p>
          <a:p>
            <a:pPr marL="228600" indent="-228600">
              <a:buAutoNum type="arabicPeriod"/>
            </a:pPr>
            <a:r>
              <a:rPr lang="fr-FR" dirty="0"/>
              <a:t>Connaitre plus en détails le </a:t>
            </a:r>
            <a:r>
              <a:rPr lang="fr-FR" dirty="0" err="1"/>
              <a:t>dataset</a:t>
            </a:r>
            <a:r>
              <a:rPr lang="fr-FR" dirty="0"/>
              <a:t> / l’ensemble de données ou des images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Une petite analyse avant de démarrer les traitements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Pour obtenir les </a:t>
            </a:r>
            <a:r>
              <a:rPr lang="fr-FR" dirty="0" err="1"/>
              <a:t>BoW</a:t>
            </a:r>
            <a:r>
              <a:rPr lang="fr-FR" dirty="0"/>
              <a:t> et aussi </a:t>
            </a:r>
            <a:r>
              <a:rPr lang="fr-FR" dirty="0" err="1"/>
              <a:t>BoVW</a:t>
            </a:r>
            <a:endParaRPr lang="fr-F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Le modélisation effectuées selon tout ce que j’ai défini pour travailler la mission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Une petite exploration pour connaître le potentiel de cette approche</a:t>
            </a:r>
          </a:p>
          <a:p>
            <a:pPr marL="228600" indent="-228600">
              <a:buAutoNum type="arabicPeriod"/>
            </a:pPr>
            <a:r>
              <a:rPr lang="fr-FR" dirty="0"/>
              <a:t>La conclusion sur les traitements, les modélisations et aussi le jeu de données</a:t>
            </a:r>
          </a:p>
          <a:p>
            <a:pPr marL="228600" indent="-228600">
              <a:buAutoNum type="arabicPeriod"/>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a:t>
            </a:fld>
            <a:endParaRPr lang="en-US"/>
          </a:p>
        </p:txBody>
      </p:sp>
    </p:spTree>
    <p:extLst>
      <p:ext uri="{BB962C8B-B14F-4D97-AF65-F5344CB8AC3E}">
        <p14:creationId xmlns:p14="http://schemas.microsoft.com/office/powerpoint/2010/main" val="38894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11</a:t>
            </a:fld>
            <a:endParaRPr lang="en-US"/>
          </a:p>
        </p:txBody>
      </p:sp>
    </p:spTree>
    <p:extLst>
      <p:ext uri="{BB962C8B-B14F-4D97-AF65-F5344CB8AC3E}">
        <p14:creationId xmlns:p14="http://schemas.microsoft.com/office/powerpoint/2010/main" val="2532375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12</a:t>
            </a:fld>
            <a:endParaRPr lang="en-US"/>
          </a:p>
        </p:txBody>
      </p:sp>
    </p:spTree>
    <p:extLst>
      <p:ext uri="{BB962C8B-B14F-4D97-AF65-F5344CB8AC3E}">
        <p14:creationId xmlns:p14="http://schemas.microsoft.com/office/powerpoint/2010/main" val="3635020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13</a:t>
            </a:fld>
            <a:endParaRPr lang="en-US"/>
          </a:p>
        </p:txBody>
      </p:sp>
    </p:spTree>
    <p:extLst>
      <p:ext uri="{BB962C8B-B14F-4D97-AF65-F5344CB8AC3E}">
        <p14:creationId xmlns:p14="http://schemas.microsoft.com/office/powerpoint/2010/main" val="1569169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14</a:t>
            </a:fld>
            <a:endParaRPr lang="en-US"/>
          </a:p>
        </p:txBody>
      </p:sp>
    </p:spTree>
    <p:extLst>
      <p:ext uri="{BB962C8B-B14F-4D97-AF65-F5344CB8AC3E}">
        <p14:creationId xmlns:p14="http://schemas.microsoft.com/office/powerpoint/2010/main" val="210393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On a analysé la présence de caractères spéciaux et de contractions pour identifier des pistes de modélisation à effectuer </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15</a:t>
            </a:fld>
            <a:endParaRPr lang="en-US"/>
          </a:p>
        </p:txBody>
      </p:sp>
    </p:spTree>
    <p:extLst>
      <p:ext uri="{BB962C8B-B14F-4D97-AF65-F5344CB8AC3E}">
        <p14:creationId xmlns:p14="http://schemas.microsoft.com/office/powerpoint/2010/main" val="195980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16</a:t>
            </a:fld>
            <a:endParaRPr lang="en-US"/>
          </a:p>
        </p:txBody>
      </p:sp>
    </p:spTree>
    <p:extLst>
      <p:ext uri="{BB962C8B-B14F-4D97-AF65-F5344CB8AC3E}">
        <p14:creationId xmlns:p14="http://schemas.microsoft.com/office/powerpoint/2010/main" val="806355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 coupé en </a:t>
            </a:r>
            <a:r>
              <a:rPr lang="es-ES" dirty="0" err="1"/>
              <a:t>deux</a:t>
            </a:r>
            <a:r>
              <a:rPr lang="es-ES" dirty="0"/>
              <a:t> </a:t>
            </a:r>
            <a:r>
              <a:rPr lang="es-ES" dirty="0" err="1"/>
              <a:t>partiers</a:t>
            </a:r>
            <a:r>
              <a:rPr lang="es-ES" dirty="0"/>
              <a:t> le </a:t>
            </a:r>
            <a:r>
              <a:rPr lang="es-ES" dirty="0" err="1"/>
              <a:t>processus</a:t>
            </a:r>
            <a:r>
              <a:rPr lang="es-ES" dirty="0"/>
              <a:t> de </a:t>
            </a:r>
            <a:r>
              <a:rPr lang="es-ES" dirty="0" err="1"/>
              <a:t>tokenisation</a:t>
            </a:r>
            <a:endParaRPr lang="es-ES" dirty="0"/>
          </a:p>
          <a:p>
            <a:pPr marL="171450" indent="-171450">
              <a:buFontTx/>
              <a:buChar char="-"/>
            </a:pPr>
            <a:r>
              <a:rPr lang="es-ES" dirty="0"/>
              <a:t>Stop </a:t>
            </a:r>
            <a:r>
              <a:rPr lang="es-ES" dirty="0" err="1"/>
              <a:t>words</a:t>
            </a:r>
            <a:r>
              <a:rPr lang="es-ES" dirty="0"/>
              <a:t> : as, </a:t>
            </a:r>
            <a:r>
              <a:rPr lang="es-ES" dirty="0" err="1"/>
              <a:t>the</a:t>
            </a:r>
            <a:r>
              <a:rPr lang="es-ES" dirty="0"/>
              <a:t>, be, are, </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17</a:t>
            </a:fld>
            <a:endParaRPr lang="en-US"/>
          </a:p>
        </p:txBody>
      </p:sp>
    </p:spTree>
    <p:extLst>
      <p:ext uri="{BB962C8B-B14F-4D97-AF65-F5344CB8AC3E}">
        <p14:creationId xmlns:p14="http://schemas.microsoft.com/office/powerpoint/2010/main" val="187036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Voici</a:t>
            </a:r>
            <a:r>
              <a:rPr lang="es-ES" dirty="0"/>
              <a:t> les </a:t>
            </a:r>
            <a:r>
              <a:rPr lang="es-ES" dirty="0" err="1"/>
              <a:t>résultats</a:t>
            </a:r>
            <a:r>
              <a:rPr lang="es-ES" dirty="0"/>
              <a:t> </a:t>
            </a:r>
            <a:r>
              <a:rPr lang="es-ES" dirty="0" err="1"/>
              <a:t>pour</a:t>
            </a:r>
            <a:r>
              <a:rPr lang="es-ES" dirty="0"/>
              <a:t> chaque variable</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18</a:t>
            </a:fld>
            <a:endParaRPr lang="en-US"/>
          </a:p>
        </p:txBody>
      </p:sp>
    </p:spTree>
    <p:extLst>
      <p:ext uri="{BB962C8B-B14F-4D97-AF65-F5344CB8AC3E}">
        <p14:creationId xmlns:p14="http://schemas.microsoft.com/office/powerpoint/2010/main" val="725080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19</a:t>
            </a:fld>
            <a:endParaRPr lang="en-US"/>
          </a:p>
        </p:txBody>
      </p:sp>
    </p:spTree>
    <p:extLst>
      <p:ext uri="{BB962C8B-B14F-4D97-AF65-F5344CB8AC3E}">
        <p14:creationId xmlns:p14="http://schemas.microsoft.com/office/powerpoint/2010/main" val="1243013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t>
            </a:r>
            <a:r>
              <a:rPr lang="es-ES" dirty="0" err="1"/>
              <a:t>arrive</a:t>
            </a:r>
            <a:r>
              <a:rPr lang="es-ES" dirty="0"/>
              <a:t> à la </a:t>
            </a:r>
            <a:r>
              <a:rPr lang="es-ES" dirty="0" err="1"/>
              <a:t>normalisation</a:t>
            </a:r>
            <a:r>
              <a:rPr lang="es-ES" dirty="0"/>
              <a:t> de </a:t>
            </a:r>
            <a:r>
              <a:rPr lang="es-ES" dirty="0" err="1"/>
              <a:t>textes</a:t>
            </a:r>
            <a:endParaRPr lang="es-ES" dirty="0"/>
          </a:p>
          <a:p>
            <a:pPr marL="171450" indent="-171450">
              <a:buFontTx/>
              <a:buChar char="-"/>
            </a:pPr>
            <a:r>
              <a:rPr lang="fr-FR" dirty="0" err="1"/>
              <a:t>Stemming</a:t>
            </a:r>
            <a:r>
              <a:rPr lang="fr-FR" dirty="0"/>
              <a:t>: est le processus de réduire le mot à sa racine, n'importe pas si le mot n'existe pas</a:t>
            </a:r>
            <a:br>
              <a:rPr lang="fr-FR" dirty="0"/>
            </a:br>
            <a:r>
              <a:rPr lang="fr-FR" dirty="0"/>
              <a:t>(Porter2) </a:t>
            </a:r>
            <a:r>
              <a:rPr lang="fr-FR" dirty="0" err="1"/>
              <a:t>algorithm</a:t>
            </a:r>
            <a:endParaRPr lang="fr-FR" dirty="0"/>
          </a:p>
          <a:p>
            <a:pPr marL="171450" indent="-171450">
              <a:buFontTx/>
              <a:buChar char="-"/>
            </a:pPr>
            <a:r>
              <a:rPr lang="fr-FR" dirty="0" err="1"/>
              <a:t>Lemmatization</a:t>
            </a:r>
            <a:r>
              <a:rPr lang="fr-FR" dirty="0"/>
              <a:t>: au contraire de </a:t>
            </a:r>
            <a:r>
              <a:rPr lang="fr-FR" dirty="0" err="1"/>
              <a:t>stemming</a:t>
            </a:r>
            <a:r>
              <a:rPr lang="fr-FR" dirty="0"/>
              <a:t>, la </a:t>
            </a:r>
            <a:r>
              <a:rPr lang="fr-FR" dirty="0" err="1"/>
              <a:t>Lemmatization</a:t>
            </a:r>
            <a:r>
              <a:rPr lang="fr-FR" dirty="0"/>
              <a:t> réduire le mot en garantissant que le mot résultat / racine appartient à la langue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20</a:t>
            </a:fld>
            <a:endParaRPr lang="en-US"/>
          </a:p>
        </p:txBody>
      </p:sp>
    </p:spTree>
    <p:extLst>
      <p:ext uri="{BB962C8B-B14F-4D97-AF65-F5344CB8AC3E}">
        <p14:creationId xmlns:p14="http://schemas.microsoft.com/office/powerpoint/2010/main" val="2686963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a:t>
            </a:fld>
            <a:endParaRPr lang="en-US"/>
          </a:p>
        </p:txBody>
      </p:sp>
    </p:spTree>
    <p:extLst>
      <p:ext uri="{BB962C8B-B14F-4D97-AF65-F5344CB8AC3E}">
        <p14:creationId xmlns:p14="http://schemas.microsoft.com/office/powerpoint/2010/main" val="1554428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err="1"/>
              <a:t>Stemming</a:t>
            </a:r>
            <a:r>
              <a:rPr lang="fr-FR" dirty="0"/>
              <a:t>: est le processus de réduire le mot à sa racine, n'importe pas si le mot n'existe pas</a:t>
            </a:r>
            <a:br>
              <a:rPr lang="fr-FR" dirty="0"/>
            </a:br>
            <a:r>
              <a:rPr lang="fr-FR" dirty="0"/>
              <a:t>(Porter2) </a:t>
            </a:r>
            <a:r>
              <a:rPr lang="fr-FR" dirty="0" err="1"/>
              <a:t>algorithm</a:t>
            </a:r>
            <a:endParaRPr lang="fr-FR" dirty="0"/>
          </a:p>
          <a:p>
            <a:pPr marL="171450" indent="-171450">
              <a:buFontTx/>
              <a:buChar char="-"/>
            </a:pPr>
            <a:r>
              <a:rPr lang="fr-FR" dirty="0" err="1"/>
              <a:t>Lemmatization</a:t>
            </a:r>
            <a:r>
              <a:rPr lang="fr-FR" dirty="0"/>
              <a:t>: au contraire de </a:t>
            </a:r>
            <a:r>
              <a:rPr lang="fr-FR" dirty="0" err="1"/>
              <a:t>stemming</a:t>
            </a:r>
            <a:r>
              <a:rPr lang="fr-FR" dirty="0"/>
              <a:t>, la </a:t>
            </a:r>
            <a:r>
              <a:rPr lang="fr-FR" dirty="0" err="1"/>
              <a:t>Lemmatization</a:t>
            </a:r>
            <a:r>
              <a:rPr lang="fr-FR" dirty="0"/>
              <a:t> réduire le mot en garantissant que le mot résultat / racine appartient à la langue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21</a:t>
            </a:fld>
            <a:endParaRPr lang="en-US"/>
          </a:p>
        </p:txBody>
      </p:sp>
    </p:spTree>
    <p:extLst>
      <p:ext uri="{BB962C8B-B14F-4D97-AF65-F5344CB8AC3E}">
        <p14:creationId xmlns:p14="http://schemas.microsoft.com/office/powerpoint/2010/main" val="117425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Le seuil des mots à  ignorer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Loi de Pareto 80/20 : Dans notre cas, l</a:t>
            </a:r>
            <a:r>
              <a:rPr lang="fr-FR" sz="1200" dirty="0">
                <a:ln>
                  <a:solidFill>
                    <a:schemeClr val="bg1"/>
                  </a:solidFill>
                </a:ln>
                <a:solidFill>
                  <a:schemeClr val="bg1"/>
                </a:solidFill>
                <a:latin typeface="docs-Roboto"/>
              </a:rPr>
              <a:t>e 20% des mots ajoutent les 80% de la valeur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i="0" dirty="0">
                <a:ln>
                  <a:solidFill>
                    <a:schemeClr val="bg1"/>
                  </a:solidFill>
                </a:ln>
                <a:solidFill>
                  <a:schemeClr val="bg1"/>
                </a:solidFill>
                <a:latin typeface="docs-Roboto"/>
              </a:rPr>
              <a:t>On a décidé de définir un seuil basé sur cette </a:t>
            </a:r>
            <a:r>
              <a:rPr lang="fr-FR" sz="1200" b="0" i="0" dirty="0" err="1">
                <a:ln>
                  <a:solidFill>
                    <a:schemeClr val="bg1"/>
                  </a:solidFill>
                </a:ln>
                <a:solidFill>
                  <a:schemeClr val="bg1"/>
                </a:solidFill>
                <a:latin typeface="docs-Roboto"/>
              </a:rPr>
              <a:t>premisse</a:t>
            </a:r>
            <a:endParaRPr lang="fr-FR" sz="900" b="0" i="0" dirty="0">
              <a:ln>
                <a:solidFill>
                  <a:schemeClr val="bg1">
                    <a:lumMod val="85000"/>
                  </a:schemeClr>
                </a:solidFill>
              </a:ln>
              <a:solidFill>
                <a:schemeClr val="bg1">
                  <a:lumMod val="85000"/>
                </a:schemeClr>
              </a:solidFill>
              <a:latin typeface="Google Sans"/>
            </a:endParaRP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22</a:t>
            </a:fld>
            <a:endParaRPr lang="en-US"/>
          </a:p>
        </p:txBody>
      </p:sp>
    </p:spTree>
    <p:extLst>
      <p:ext uri="{BB962C8B-B14F-4D97-AF65-F5344CB8AC3E}">
        <p14:creationId xmlns:p14="http://schemas.microsoft.com/office/powerpoint/2010/main" val="2340387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 : nombre d'occurrences d'un mot particulier dans un document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u="none" strike="noStrike" dirty="0">
              <a:ln>
                <a:solidFill>
                  <a:schemeClr val="bg1"/>
                </a:solidFill>
              </a:ln>
              <a:solidFill>
                <a:schemeClr val="bg1"/>
              </a:solidFill>
              <a:effectLst/>
              <a:latin typeface="docs-Roboto"/>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err="1">
                <a:ln>
                  <a:solidFill>
                    <a:schemeClr val="bg1"/>
                  </a:solidFill>
                </a:ln>
                <a:solidFill>
                  <a:schemeClr val="bg1"/>
                </a:solidFill>
                <a:effectLst/>
                <a:latin typeface="docs-Roboto"/>
              </a:rPr>
              <a:t>Term</a:t>
            </a:r>
            <a:r>
              <a:rPr lang="fr-FR" sz="1200" u="none" strike="noStrike" dirty="0">
                <a:ln>
                  <a:solidFill>
                    <a:schemeClr val="bg1"/>
                  </a:solidFill>
                </a:ln>
                <a:solidFill>
                  <a:schemeClr val="bg1"/>
                </a:solidFill>
                <a:effectLst/>
                <a:latin typeface="docs-Roboto"/>
              </a:rPr>
              <a:t> Frequency – Inverse Document Frequency : TF est la même signification de </a:t>
            </a: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 IDF est l'inverse du nombre de documents sur lesquels un terme particulier apparaît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u="none" strike="noStrike" dirty="0">
              <a:ln>
                <a:solidFill>
                  <a:schemeClr val="bg1"/>
                </a:solidFill>
              </a:ln>
              <a:solidFill>
                <a:schemeClr val="bg1"/>
              </a:solidFill>
              <a:effectLst/>
              <a:latin typeface="docs-Roboto"/>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Pour toutes les </a:t>
            </a:r>
            <a:r>
              <a:rPr lang="fr-FR" sz="1200" u="none" strike="noStrike" dirty="0" err="1">
                <a:ln>
                  <a:solidFill>
                    <a:schemeClr val="bg1"/>
                  </a:solidFill>
                </a:ln>
                <a:solidFill>
                  <a:schemeClr val="bg1"/>
                </a:solidFill>
                <a:effectLst/>
                <a:latin typeface="docs-Roboto"/>
              </a:rPr>
              <a:t>features</a:t>
            </a:r>
            <a:r>
              <a:rPr lang="fr-FR" sz="1200" u="none" strike="noStrike" dirty="0">
                <a:ln>
                  <a:solidFill>
                    <a:schemeClr val="bg1"/>
                  </a:solidFill>
                </a:ln>
                <a:solidFill>
                  <a:schemeClr val="bg1"/>
                </a:solidFill>
                <a:effectLst/>
                <a:latin typeface="docs-Roboto"/>
              </a:rPr>
              <a:t> textuelle, le résultat est 4 </a:t>
            </a:r>
            <a:r>
              <a:rPr lang="fr-FR" sz="1200" u="none" strike="noStrike" dirty="0" err="1">
                <a:ln>
                  <a:solidFill>
                    <a:schemeClr val="bg1"/>
                  </a:solidFill>
                </a:ln>
                <a:solidFill>
                  <a:schemeClr val="bg1"/>
                </a:solidFill>
                <a:effectLst/>
                <a:latin typeface="docs-Roboto"/>
              </a:rPr>
              <a:t>datasets</a:t>
            </a:r>
            <a:r>
              <a:rPr lang="fr-FR" sz="1200" u="none" strike="noStrike" dirty="0">
                <a:ln>
                  <a:solidFill>
                    <a:schemeClr val="bg1"/>
                  </a:solidFill>
                </a:ln>
                <a:solidFill>
                  <a:schemeClr val="bg1"/>
                </a:solidFill>
                <a:effectLst/>
                <a:latin typeface="docs-Roboto"/>
              </a:rPr>
              <a:t> basés sur la combinaison entre </a:t>
            </a: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/TF-IDF and </a:t>
            </a:r>
            <a:r>
              <a:rPr lang="fr-FR" sz="1200" u="none" strike="noStrike" dirty="0" err="1">
                <a:ln>
                  <a:solidFill>
                    <a:schemeClr val="bg1"/>
                  </a:solidFill>
                </a:ln>
                <a:solidFill>
                  <a:schemeClr val="bg1"/>
                </a:solidFill>
                <a:effectLst/>
                <a:latin typeface="docs-Roboto"/>
              </a:rPr>
              <a:t>Lemmatization</a:t>
            </a:r>
            <a:r>
              <a:rPr lang="fr-FR" sz="1200" u="none" strike="noStrike" dirty="0">
                <a:ln>
                  <a:solidFill>
                    <a:schemeClr val="bg1"/>
                  </a:solidFill>
                </a:ln>
                <a:solidFill>
                  <a:schemeClr val="bg1"/>
                </a:solidFill>
                <a:effectLst/>
                <a:latin typeface="docs-Roboto"/>
              </a:rPr>
              <a:t>/</a:t>
            </a:r>
            <a:r>
              <a:rPr lang="fr-FR" sz="1200" u="none" strike="noStrike" dirty="0" err="1">
                <a:ln>
                  <a:solidFill>
                    <a:schemeClr val="bg1"/>
                  </a:solidFill>
                </a:ln>
                <a:solidFill>
                  <a:schemeClr val="bg1"/>
                </a:solidFill>
                <a:effectLst/>
                <a:latin typeface="docs-Roboto"/>
              </a:rPr>
              <a:t>Stemming</a:t>
            </a:r>
            <a:endParaRPr lang="fr-FR" sz="900" b="1" i="1" dirty="0">
              <a:ln>
                <a:solidFill>
                  <a:schemeClr val="bg1">
                    <a:lumMod val="85000"/>
                  </a:schemeClr>
                </a:solidFill>
              </a:ln>
              <a:solidFill>
                <a:schemeClr val="bg1">
                  <a:lumMod val="85000"/>
                </a:schemeClr>
              </a:solidFill>
              <a:latin typeface="Google Sans"/>
            </a:endParaRP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23</a:t>
            </a:fld>
            <a:endParaRPr lang="en-US"/>
          </a:p>
        </p:txBody>
      </p:sp>
    </p:spTree>
    <p:extLst>
      <p:ext uri="{BB962C8B-B14F-4D97-AF65-F5344CB8AC3E}">
        <p14:creationId xmlns:p14="http://schemas.microsoft.com/office/powerpoint/2010/main" val="2698092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Latent Dirichlet Allocation : La modélisation des sujets est le processus d'identification des sujets dans un ensemble de documents. Cela peut être utile pour les moteurs de recherche, l'automatisation du service client et tout autre cas où il est important de connaître les sujets des documents.</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24</a:t>
            </a:fld>
            <a:endParaRPr lang="en-US"/>
          </a:p>
        </p:txBody>
      </p:sp>
    </p:spTree>
    <p:extLst>
      <p:ext uri="{BB962C8B-B14F-4D97-AF65-F5344CB8AC3E}">
        <p14:creationId xmlns:p14="http://schemas.microsoft.com/office/powerpoint/2010/main" val="960726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25</a:t>
            </a:fld>
            <a:endParaRPr lang="en-US"/>
          </a:p>
        </p:txBody>
      </p:sp>
    </p:spTree>
    <p:extLst>
      <p:ext uri="{BB962C8B-B14F-4D97-AF65-F5344CB8AC3E}">
        <p14:creationId xmlns:p14="http://schemas.microsoft.com/office/powerpoint/2010/main" val="2808997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s-ES" dirty="0" err="1"/>
              <a:t>On</a:t>
            </a:r>
            <a:r>
              <a:rPr lang="es-ES" dirty="0"/>
              <a:t> </a:t>
            </a:r>
            <a:r>
              <a:rPr lang="es-ES" dirty="0" err="1"/>
              <a:t>arrive</a:t>
            </a:r>
            <a:r>
              <a:rPr lang="es-ES" dirty="0"/>
              <a:t> </a:t>
            </a:r>
            <a:r>
              <a:rPr lang="es-ES" dirty="0" err="1"/>
              <a:t>aux</a:t>
            </a:r>
            <a:r>
              <a:rPr lang="es-ES" dirty="0"/>
              <a:t> </a:t>
            </a:r>
            <a:r>
              <a:rPr lang="es-ES" dirty="0" err="1"/>
              <a:t>traitements</a:t>
            </a:r>
            <a:r>
              <a:rPr lang="es-ES" dirty="0"/>
              <a:t> des </a:t>
            </a:r>
            <a:r>
              <a:rPr lang="es-ES" dirty="0" err="1"/>
              <a:t>données</a:t>
            </a:r>
            <a:r>
              <a:rPr lang="es-ES" dirty="0"/>
              <a:t> </a:t>
            </a:r>
            <a:r>
              <a:rPr lang="es-ES" dirty="0" err="1"/>
              <a:t>visuelles</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26</a:t>
            </a:fld>
            <a:endParaRPr lang="en-US"/>
          </a:p>
        </p:txBody>
      </p:sp>
    </p:spTree>
    <p:extLst>
      <p:ext uri="{BB962C8B-B14F-4D97-AF65-F5344CB8AC3E}">
        <p14:creationId xmlns:p14="http://schemas.microsoft.com/office/powerpoint/2010/main" val="3523395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27</a:t>
            </a:fld>
            <a:endParaRPr lang="en-US"/>
          </a:p>
        </p:txBody>
      </p:sp>
    </p:spTree>
    <p:extLst>
      <p:ext uri="{BB962C8B-B14F-4D97-AF65-F5344CB8AC3E}">
        <p14:creationId xmlns:p14="http://schemas.microsoft.com/office/powerpoint/2010/main" val="3877797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28</a:t>
            </a:fld>
            <a:endParaRPr lang="en-US"/>
          </a:p>
        </p:txBody>
      </p:sp>
    </p:spTree>
    <p:extLst>
      <p:ext uri="{BB962C8B-B14F-4D97-AF65-F5344CB8AC3E}">
        <p14:creationId xmlns:p14="http://schemas.microsoft.com/office/powerpoint/2010/main" val="143857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29</a:t>
            </a:fld>
            <a:endParaRPr lang="en-US"/>
          </a:p>
        </p:txBody>
      </p:sp>
    </p:spTree>
    <p:extLst>
      <p:ext uri="{BB962C8B-B14F-4D97-AF65-F5344CB8AC3E}">
        <p14:creationId xmlns:p14="http://schemas.microsoft.com/office/powerpoint/2010/main" val="9144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a:t>ORB : </a:t>
            </a:r>
            <a:r>
              <a:rPr lang="es-ES" dirty="0" err="1"/>
              <a:t>Oriented</a:t>
            </a:r>
            <a:r>
              <a:rPr lang="es-ES" dirty="0"/>
              <a:t> </a:t>
            </a:r>
            <a:r>
              <a:rPr lang="es-ES" dirty="0" err="1"/>
              <a:t>Fast</a:t>
            </a:r>
            <a:r>
              <a:rPr lang="es-ES" dirty="0"/>
              <a:t> </a:t>
            </a:r>
            <a:r>
              <a:rPr lang="es-ES" dirty="0" err="1"/>
              <a:t>Rotated</a:t>
            </a:r>
            <a:r>
              <a:rPr lang="es-ES" dirty="0"/>
              <a:t> </a:t>
            </a:r>
            <a:r>
              <a:rPr lang="es-ES" dirty="0" err="1"/>
              <a:t>Brief</a:t>
            </a:r>
            <a:r>
              <a:rPr lang="es-ES" dirty="0"/>
              <a:t>. </a:t>
            </a:r>
            <a:r>
              <a:rPr lang="es-ES" dirty="0" err="1"/>
              <a:t>Combinaison</a:t>
            </a:r>
            <a:r>
              <a:rPr lang="es-ES" dirty="0"/>
              <a:t> entre </a:t>
            </a:r>
            <a:r>
              <a:rPr lang="es-ES" dirty="0" err="1"/>
              <a:t>Fast</a:t>
            </a:r>
            <a:r>
              <a:rPr lang="es-ES" dirty="0"/>
              <a:t> et </a:t>
            </a:r>
            <a:r>
              <a:rPr lang="es-ES" dirty="0" err="1"/>
              <a:t>Brief</a:t>
            </a:r>
            <a:r>
              <a:rPr lang="es-ES" dirty="0"/>
              <a:t>. </a:t>
            </a:r>
            <a:r>
              <a:rPr lang="es-ES" dirty="0" err="1"/>
              <a:t>Fast</a:t>
            </a:r>
            <a:r>
              <a:rPr lang="es-ES" dirty="0"/>
              <a:t> (</a:t>
            </a:r>
            <a:r>
              <a:rPr lang="es-ES" dirty="0" err="1"/>
              <a:t>Feature</a:t>
            </a:r>
            <a:r>
              <a:rPr lang="es-ES" dirty="0"/>
              <a:t> </a:t>
            </a:r>
            <a:r>
              <a:rPr lang="es-ES" dirty="0" err="1"/>
              <a:t>detection</a:t>
            </a:r>
            <a:r>
              <a:rPr lang="es-ES" dirty="0"/>
              <a:t> and </a:t>
            </a:r>
            <a:r>
              <a:rPr lang="es-ES" dirty="0" err="1"/>
              <a:t>Oriented</a:t>
            </a:r>
            <a:r>
              <a:rPr lang="es-ES" dirty="0"/>
              <a:t> BRIEF). </a:t>
            </a:r>
            <a:r>
              <a:rPr lang="es-ES" dirty="0" err="1"/>
              <a:t>Feature</a:t>
            </a:r>
            <a:r>
              <a:rPr lang="es-ES" dirty="0"/>
              <a:t> </a:t>
            </a:r>
            <a:r>
              <a:rPr lang="es-ES" dirty="0" err="1"/>
              <a:t>detection</a:t>
            </a:r>
            <a:r>
              <a:rPr lang="es-ES" dirty="0"/>
              <a:t> </a:t>
            </a:r>
            <a:r>
              <a:rPr lang="es-ES" dirty="0" err="1"/>
              <a:t>pour</a:t>
            </a:r>
            <a:r>
              <a:rPr lang="es-ES" dirty="0"/>
              <a:t> </a:t>
            </a:r>
            <a:r>
              <a:rPr lang="es-ES" dirty="0" err="1"/>
              <a:t>sélectionner</a:t>
            </a:r>
            <a:r>
              <a:rPr lang="es-ES" dirty="0"/>
              <a:t> des </a:t>
            </a:r>
            <a:r>
              <a:rPr lang="es-ES" dirty="0" err="1"/>
              <a:t>Keypoints</a:t>
            </a:r>
            <a:r>
              <a:rPr lang="es-ES" dirty="0"/>
              <a:t>. BRIEF </a:t>
            </a:r>
            <a:r>
              <a:rPr lang="es-ES" dirty="0" err="1"/>
              <a:t>pour</a:t>
            </a:r>
            <a:r>
              <a:rPr lang="es-ES" dirty="0"/>
              <a:t> faire le calcule du </a:t>
            </a:r>
            <a:r>
              <a:rPr lang="es-ES" dirty="0" err="1"/>
              <a:t>descriptors</a:t>
            </a:r>
            <a:endParaRPr lang="es-ES" dirty="0"/>
          </a:p>
          <a:p>
            <a:pPr marL="0" indent="0">
              <a:buFontTx/>
              <a:buNone/>
            </a:pPr>
            <a:endParaRPr lang="es-ES" dirty="0"/>
          </a:p>
          <a:p>
            <a:pPr marL="171450" indent="-171450">
              <a:buFontTx/>
              <a:buChar char="-"/>
            </a:pPr>
            <a:r>
              <a:rPr lang="es-ES" dirty="0"/>
              <a:t>SIFT : </a:t>
            </a:r>
            <a:r>
              <a:rPr lang="es-ES" dirty="0" err="1"/>
              <a:t>Scale</a:t>
            </a:r>
            <a:r>
              <a:rPr lang="es-ES" dirty="0"/>
              <a:t> </a:t>
            </a:r>
            <a:r>
              <a:rPr lang="es-ES" dirty="0" err="1"/>
              <a:t>Invariant</a:t>
            </a:r>
            <a:r>
              <a:rPr lang="es-ES" dirty="0"/>
              <a:t> </a:t>
            </a:r>
            <a:r>
              <a:rPr lang="es-ES" dirty="0" err="1"/>
              <a:t>Feature</a:t>
            </a:r>
            <a:r>
              <a:rPr lang="es-ES" dirty="0"/>
              <a:t> </a:t>
            </a:r>
            <a:r>
              <a:rPr lang="es-ES" dirty="0" err="1"/>
              <a:t>Transform</a:t>
            </a:r>
            <a:r>
              <a:rPr lang="es-ES" dirty="0"/>
              <a:t>. </a:t>
            </a:r>
            <a:r>
              <a:rPr lang="es-ES" dirty="0" err="1"/>
              <a:t>Utilise</a:t>
            </a:r>
            <a:r>
              <a:rPr lang="es-ES" dirty="0"/>
              <a:t> </a:t>
            </a:r>
            <a:r>
              <a:rPr lang="es-ES" dirty="0" err="1"/>
              <a:t>DoG</a:t>
            </a:r>
            <a:r>
              <a:rPr lang="es-ES" dirty="0"/>
              <a:t> (</a:t>
            </a:r>
            <a:r>
              <a:rPr lang="es-ES" dirty="0" err="1"/>
              <a:t>difference</a:t>
            </a:r>
            <a:r>
              <a:rPr lang="es-ES" dirty="0"/>
              <a:t> </a:t>
            </a:r>
            <a:r>
              <a:rPr lang="es-ES" dirty="0" err="1"/>
              <a:t>of</a:t>
            </a:r>
            <a:r>
              <a:rPr lang="es-ES" dirty="0"/>
              <a:t> Gaussian) </a:t>
            </a:r>
            <a:r>
              <a:rPr lang="es-ES" dirty="0" err="1"/>
              <a:t>pour</a:t>
            </a:r>
            <a:r>
              <a:rPr lang="es-ES" dirty="0"/>
              <a:t> </a:t>
            </a:r>
            <a:r>
              <a:rPr lang="es-ES" dirty="0" err="1"/>
              <a:t>obtenir</a:t>
            </a:r>
            <a:r>
              <a:rPr lang="es-ES" dirty="0"/>
              <a:t> des </a:t>
            </a:r>
            <a:r>
              <a:rPr lang="es-ES" dirty="0" err="1"/>
              <a:t>descripteurs</a:t>
            </a:r>
            <a:r>
              <a:rPr lang="es-ES" dirty="0"/>
              <a:t>. </a:t>
            </a:r>
            <a:r>
              <a:rPr lang="es-ES" dirty="0" err="1"/>
              <a:t>Transformations</a:t>
            </a:r>
            <a:r>
              <a:rPr lang="es-ES" dirty="0"/>
              <a:t> sur des </a:t>
            </a:r>
            <a:r>
              <a:rPr lang="es-ES" dirty="0" err="1"/>
              <a:t>images</a:t>
            </a:r>
            <a:r>
              <a:rPr lang="es-ES" dirty="0"/>
              <a:t>. Haute precisión </a:t>
            </a:r>
            <a:r>
              <a:rPr lang="es-ES" dirty="0" err="1"/>
              <a:t>mais</a:t>
            </a:r>
            <a:r>
              <a:rPr lang="es-ES" dirty="0"/>
              <a:t>, </a:t>
            </a:r>
            <a:r>
              <a:rPr lang="es-ES" dirty="0" err="1"/>
              <a:t>il</a:t>
            </a:r>
            <a:r>
              <a:rPr lang="es-ES" dirty="0"/>
              <a:t> demande </a:t>
            </a:r>
            <a:r>
              <a:rPr lang="es-ES" dirty="0" err="1"/>
              <a:t>beaucoup</a:t>
            </a:r>
            <a:r>
              <a:rPr lang="es-ES" dirty="0"/>
              <a:t> des </a:t>
            </a:r>
            <a:r>
              <a:rPr lang="es-ES" dirty="0" err="1"/>
              <a:t>ressources</a:t>
            </a:r>
            <a:r>
              <a:rPr lang="es-ES" dirty="0"/>
              <a:t>. </a:t>
            </a:r>
          </a:p>
          <a:p>
            <a:pPr marL="171450" indent="-171450">
              <a:buFontTx/>
              <a:buChar char="-"/>
            </a:pPr>
            <a:endParaRPr lang="es-ES" dirty="0"/>
          </a:p>
          <a:p>
            <a:pPr marL="171450" indent="-171450">
              <a:buFontTx/>
              <a:buChar char="-"/>
            </a:pPr>
            <a:r>
              <a:rPr lang="fr-FR" dirty="0"/>
              <a:t>de certaines images qui étaient étroites</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30</a:t>
            </a:fld>
            <a:endParaRPr lang="en-US"/>
          </a:p>
        </p:txBody>
      </p:sp>
    </p:spTree>
    <p:extLst>
      <p:ext uri="{BB962C8B-B14F-4D97-AF65-F5344CB8AC3E}">
        <p14:creationId xmlns:p14="http://schemas.microsoft.com/office/powerpoint/2010/main" val="922760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es-ES" dirty="0"/>
              <a:t>- </a:t>
            </a:r>
            <a:r>
              <a:rPr lang="fr-FR" dirty="0"/>
              <a:t>Basé sur le contexte, on peut dire que de plus en plus, la base de données va grossir</a:t>
            </a:r>
            <a:endParaRPr lang="es-ES" dirty="0"/>
          </a:p>
          <a:p>
            <a:pPr marL="0" indent="0">
              <a:buNone/>
            </a:pPr>
            <a:r>
              <a:rPr lang="es-ES" dirty="0"/>
              <a:t>- La </a:t>
            </a:r>
            <a:r>
              <a:rPr lang="es-ES" dirty="0" err="1"/>
              <a:t>question</a:t>
            </a:r>
            <a:r>
              <a:rPr lang="es-ES" dirty="0"/>
              <a:t> </a:t>
            </a:r>
            <a:r>
              <a:rPr lang="es-ES" dirty="0" err="1"/>
              <a:t>principale</a:t>
            </a:r>
            <a:r>
              <a:rPr lang="es-ES" dirty="0"/>
              <a:t> à repondré </a:t>
            </a:r>
            <a:r>
              <a:rPr lang="es-ES" dirty="0" err="1"/>
              <a:t>est</a:t>
            </a:r>
            <a:r>
              <a:rPr lang="es-ES" dirty="0"/>
              <a:t> :</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a:t>
            </a:fld>
            <a:endParaRPr lang="en-US"/>
          </a:p>
        </p:txBody>
      </p:sp>
    </p:spTree>
    <p:extLst>
      <p:ext uri="{BB962C8B-B14F-4D97-AF65-F5344CB8AC3E}">
        <p14:creationId xmlns:p14="http://schemas.microsoft.com/office/powerpoint/2010/main" val="635131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On verra ça par la suite</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31</a:t>
            </a:fld>
            <a:endParaRPr lang="en-US"/>
          </a:p>
        </p:txBody>
      </p:sp>
    </p:spTree>
    <p:extLst>
      <p:ext uri="{BB962C8B-B14F-4D97-AF65-F5344CB8AC3E}">
        <p14:creationId xmlns:p14="http://schemas.microsoft.com/office/powerpoint/2010/main" val="2393411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32</a:t>
            </a:fld>
            <a:endParaRPr lang="en-US"/>
          </a:p>
        </p:txBody>
      </p:sp>
    </p:spTree>
    <p:extLst>
      <p:ext uri="{BB962C8B-B14F-4D97-AF65-F5344CB8AC3E}">
        <p14:creationId xmlns:p14="http://schemas.microsoft.com/office/powerpoint/2010/main" val="1520113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Pondération de chaque descripteur en fonction du nombre total de descripteurs</a:t>
            </a:r>
            <a:endParaRPr lang="en-US"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33</a:t>
            </a:fld>
            <a:endParaRPr lang="en-US"/>
          </a:p>
        </p:txBody>
      </p:sp>
    </p:spTree>
    <p:extLst>
      <p:ext uri="{BB962C8B-B14F-4D97-AF65-F5344CB8AC3E}">
        <p14:creationId xmlns:p14="http://schemas.microsoft.com/office/powerpoint/2010/main" val="3961028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34</a:t>
            </a:fld>
            <a:endParaRPr lang="en-US"/>
          </a:p>
        </p:txBody>
      </p:sp>
    </p:spTree>
    <p:extLst>
      <p:ext uri="{BB962C8B-B14F-4D97-AF65-F5344CB8AC3E}">
        <p14:creationId xmlns:p14="http://schemas.microsoft.com/office/powerpoint/2010/main" val="3940625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35</a:t>
            </a:fld>
            <a:endParaRPr lang="en-US"/>
          </a:p>
        </p:txBody>
      </p:sp>
    </p:spTree>
    <p:extLst>
      <p:ext uri="{BB962C8B-B14F-4D97-AF65-F5344CB8AC3E}">
        <p14:creationId xmlns:p14="http://schemas.microsoft.com/office/powerpoint/2010/main" val="837417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36</a:t>
            </a:fld>
            <a:endParaRPr lang="en-US"/>
          </a:p>
        </p:txBody>
      </p:sp>
    </p:spTree>
    <p:extLst>
      <p:ext uri="{BB962C8B-B14F-4D97-AF65-F5344CB8AC3E}">
        <p14:creationId xmlns:p14="http://schemas.microsoft.com/office/powerpoint/2010/main" val="1000158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Silhoutte</a:t>
            </a:r>
            <a:r>
              <a:rPr lang="es-ES" dirty="0"/>
              <a:t>: Mesure la </a:t>
            </a:r>
            <a:r>
              <a:rPr lang="es-ES" dirty="0" err="1"/>
              <a:t>cohérence</a:t>
            </a:r>
            <a:r>
              <a:rPr lang="es-ES" dirty="0"/>
              <a:t>. </a:t>
            </a:r>
            <a:r>
              <a:rPr lang="fr-FR" dirty="0"/>
              <a:t>La valeur de silhouette est une mesure de la similitude d'un objet avec son propre cluster (cohésion) par rapport à d'autres clusters (séparation)</a:t>
            </a:r>
          </a:p>
          <a:p>
            <a:pPr marL="0" indent="0">
              <a:buFontTx/>
              <a:buNone/>
            </a:pPr>
            <a:endParaRPr lang="es-ES" dirty="0"/>
          </a:p>
          <a:p>
            <a:pPr marL="171450" indent="-171450">
              <a:buFontTx/>
              <a:buChar char="-"/>
            </a:pPr>
            <a:r>
              <a:rPr lang="es-ES" dirty="0" err="1"/>
              <a:t>Calinski-harabasz</a:t>
            </a:r>
            <a:r>
              <a:rPr lang="es-ES" dirty="0"/>
              <a:t>: </a:t>
            </a:r>
            <a:r>
              <a:rPr lang="es-ES" dirty="0" err="1"/>
              <a:t>Est</a:t>
            </a:r>
            <a:r>
              <a:rPr lang="es-ES" dirty="0"/>
              <a:t> un</a:t>
            </a:r>
            <a:r>
              <a:rPr lang="fr-FR" b="0" i="0" dirty="0">
                <a:solidFill>
                  <a:srgbClr val="202122"/>
                </a:solidFill>
                <a:effectLst/>
                <a:latin typeface="Arial" panose="020B0604020202020204" pitchFamily="34" charset="0"/>
              </a:rPr>
              <a:t>e mesure de qualité d'une partition. </a:t>
            </a:r>
            <a:r>
              <a:rPr lang="es-ES" dirty="0" err="1"/>
              <a:t>Rapport</a:t>
            </a:r>
            <a:r>
              <a:rPr lang="es-ES" dirty="0"/>
              <a:t> entre la </a:t>
            </a:r>
            <a:r>
              <a:rPr lang="es-ES" dirty="0" err="1"/>
              <a:t>variance</a:t>
            </a:r>
            <a:r>
              <a:rPr lang="es-ES" dirty="0"/>
              <a:t> </a:t>
            </a:r>
            <a:r>
              <a:rPr lang="es-ES" dirty="0" err="1"/>
              <a:t>inter-groupes</a:t>
            </a:r>
            <a:r>
              <a:rPr lang="es-ES" dirty="0"/>
              <a:t> et la </a:t>
            </a:r>
            <a:r>
              <a:rPr lang="es-ES" dirty="0" err="1"/>
              <a:t>variance</a:t>
            </a:r>
            <a:r>
              <a:rPr lang="es-ES" dirty="0"/>
              <a:t> </a:t>
            </a:r>
            <a:r>
              <a:rPr lang="es-ES" dirty="0" err="1"/>
              <a:t>intra-groupe</a:t>
            </a:r>
            <a:endParaRPr lang="es-ES" dirty="0"/>
          </a:p>
          <a:p>
            <a:pPr marL="0" indent="0">
              <a:buFontTx/>
              <a:buNone/>
            </a:pPr>
            <a:endParaRPr lang="es-ES" dirty="0"/>
          </a:p>
          <a:p>
            <a:pPr marL="171450" indent="-171450">
              <a:buFontTx/>
              <a:buChar char="-"/>
            </a:pPr>
            <a:r>
              <a:rPr lang="es-ES" dirty="0"/>
              <a:t>Davies-</a:t>
            </a:r>
            <a:r>
              <a:rPr lang="es-ES" dirty="0" err="1"/>
              <a:t>bouldin</a:t>
            </a:r>
            <a:r>
              <a:rPr lang="es-ES" dirty="0"/>
              <a:t>: </a:t>
            </a:r>
            <a:r>
              <a:rPr lang="fr-FR" dirty="0"/>
              <a:t>la mesure de similarité moyenne de chaque cluster avec son cluster le plus similaire</a:t>
            </a:r>
            <a:r>
              <a:rPr lang="es-ES" dirty="0"/>
              <a:t>. </a:t>
            </a:r>
            <a:r>
              <a:rPr lang="fr-FR" b="0" i="0" dirty="0">
                <a:solidFill>
                  <a:srgbClr val="202122"/>
                </a:solidFill>
                <a:effectLst/>
                <a:latin typeface="Arial" panose="020B0604020202020204" pitchFamily="34" charset="0"/>
              </a:rPr>
              <a:t>C'est la moyenne du rapport maximal entre la distance d'un point au centre de son groupe et la distance entre deux centres de groupes</a:t>
            </a:r>
            <a:r>
              <a:rPr lang="fr-FR" b="0" i="0" u="none" strike="noStrike" baseline="30000" dirty="0">
                <a:solidFill>
                  <a:srgbClr val="0645AD"/>
                </a:solidFill>
                <a:effectLst/>
                <a:latin typeface="Arial" panose="020B0604020202020204" pitchFamily="34" charset="0"/>
              </a:rPr>
              <a:t>1</a:t>
            </a:r>
            <a:r>
              <a:rPr lang="fr-FR" b="0" i="0" dirty="0">
                <a:solidFill>
                  <a:srgbClr val="202122"/>
                </a:solidFill>
                <a:effectLst/>
                <a:latin typeface="Arial" panose="020B0604020202020204" pitchFamily="34" charset="0"/>
              </a:rPr>
              <a:t>.</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37</a:t>
            </a:fld>
            <a:endParaRPr lang="en-US"/>
          </a:p>
        </p:txBody>
      </p:sp>
    </p:spTree>
    <p:extLst>
      <p:ext uri="{BB962C8B-B14F-4D97-AF65-F5344CB8AC3E}">
        <p14:creationId xmlns:p14="http://schemas.microsoft.com/office/powerpoint/2010/main" val="744875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38</a:t>
            </a:fld>
            <a:endParaRPr lang="en-US"/>
          </a:p>
        </p:txBody>
      </p:sp>
    </p:spTree>
    <p:extLst>
      <p:ext uri="{BB962C8B-B14F-4D97-AF65-F5344CB8AC3E}">
        <p14:creationId xmlns:p14="http://schemas.microsoft.com/office/powerpoint/2010/main" val="3718234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39</a:t>
            </a:fld>
            <a:endParaRPr lang="en-US"/>
          </a:p>
        </p:txBody>
      </p:sp>
    </p:spTree>
    <p:extLst>
      <p:ext uri="{BB962C8B-B14F-4D97-AF65-F5344CB8AC3E}">
        <p14:creationId xmlns:p14="http://schemas.microsoft.com/office/powerpoint/2010/main" val="3224408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t>
            </a:r>
            <a:r>
              <a:rPr lang="es-ES" dirty="0" err="1"/>
              <a:t>peut</a:t>
            </a:r>
            <a:r>
              <a:rPr lang="es-ES" dirty="0"/>
              <a:t> </a:t>
            </a:r>
            <a:r>
              <a:rPr lang="es-ES" dirty="0" err="1"/>
              <a:t>noter</a:t>
            </a:r>
            <a:r>
              <a:rPr lang="es-ES" dirty="0"/>
              <a:t> / </a:t>
            </a:r>
            <a:r>
              <a:rPr lang="es-ES" dirty="0" err="1"/>
              <a:t>On</a:t>
            </a:r>
            <a:r>
              <a:rPr lang="es-ES" dirty="0"/>
              <a:t> </a:t>
            </a:r>
            <a:r>
              <a:rPr lang="es-ES" dirty="0" err="1"/>
              <a:t>peut</a:t>
            </a:r>
            <a:r>
              <a:rPr lang="es-ES" dirty="0"/>
              <a:t> </a:t>
            </a:r>
            <a:r>
              <a:rPr lang="es-ES" dirty="0" err="1"/>
              <a:t>constater</a:t>
            </a:r>
            <a:r>
              <a:rPr lang="es-ES" dirty="0"/>
              <a:t> </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40</a:t>
            </a:fld>
            <a:endParaRPr lang="en-US"/>
          </a:p>
        </p:txBody>
      </p:sp>
    </p:spTree>
    <p:extLst>
      <p:ext uri="{BB962C8B-B14F-4D97-AF65-F5344CB8AC3E}">
        <p14:creationId xmlns:p14="http://schemas.microsoft.com/office/powerpoint/2010/main" val="403831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On</a:t>
            </a:r>
            <a:r>
              <a:rPr lang="es-ES" dirty="0"/>
              <a:t> continue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a:t>
            </a:fld>
            <a:endParaRPr lang="en-US"/>
          </a:p>
        </p:txBody>
      </p:sp>
    </p:spTree>
    <p:extLst>
      <p:ext uri="{BB962C8B-B14F-4D97-AF65-F5344CB8AC3E}">
        <p14:creationId xmlns:p14="http://schemas.microsoft.com/office/powerpoint/2010/main" val="113764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41</a:t>
            </a:fld>
            <a:endParaRPr lang="en-US"/>
          </a:p>
        </p:txBody>
      </p:sp>
    </p:spTree>
    <p:extLst>
      <p:ext uri="{BB962C8B-B14F-4D97-AF65-F5344CB8AC3E}">
        <p14:creationId xmlns:p14="http://schemas.microsoft.com/office/powerpoint/2010/main" val="2584706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42</a:t>
            </a:fld>
            <a:endParaRPr lang="en-US"/>
          </a:p>
        </p:txBody>
      </p:sp>
    </p:spTree>
    <p:extLst>
      <p:ext uri="{BB962C8B-B14F-4D97-AF65-F5344CB8AC3E}">
        <p14:creationId xmlns:p14="http://schemas.microsoft.com/office/powerpoint/2010/main" val="159872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effectLst/>
                <a:latin typeface="Montserrat" panose="00000500000000000000" pitchFamily="2" charset="0"/>
              </a:rPr>
              <a:t>Cette stratégie consiste à se servir des </a:t>
            </a:r>
            <a:r>
              <a:rPr lang="fr-FR" b="0" i="1" dirty="0" err="1">
                <a:effectLst/>
                <a:latin typeface="Montserrat" panose="00000500000000000000" pitchFamily="2" charset="0"/>
              </a:rPr>
              <a:t>features</a:t>
            </a:r>
            <a:r>
              <a:rPr lang="fr-FR" b="0" i="0" dirty="0">
                <a:effectLst/>
                <a:latin typeface="Montserrat" panose="00000500000000000000" pitchFamily="2" charset="0"/>
              </a:rPr>
              <a:t> du réseau pré-entraîné pour représenter les images du nouveau problème. </a:t>
            </a:r>
          </a:p>
          <a:p>
            <a:pPr algn="l"/>
            <a:endParaRPr lang="fr-FR" b="0" i="0" dirty="0">
              <a:effectLst/>
              <a:latin typeface="Montserrat" panose="00000500000000000000" pitchFamily="2" charset="0"/>
            </a:endParaRPr>
          </a:p>
          <a:p>
            <a:pPr algn="l"/>
            <a:r>
              <a:rPr lang="fr-FR" b="0" i="0" dirty="0">
                <a:effectLst/>
                <a:latin typeface="Montserrat" panose="00000500000000000000" pitchFamily="2" charset="0"/>
              </a:rPr>
              <a:t>Pour cela, on retire la dernière couche </a:t>
            </a:r>
            <a:r>
              <a:rPr lang="fr-FR" b="0" i="1" dirty="0" err="1">
                <a:effectLst/>
                <a:latin typeface="Montserrat" panose="00000500000000000000" pitchFamily="2" charset="0"/>
              </a:rPr>
              <a:t>fully-connected</a:t>
            </a:r>
            <a:r>
              <a:rPr lang="fr-FR" b="0" i="0" dirty="0">
                <a:effectLst/>
                <a:latin typeface="Montserrat" panose="00000500000000000000" pitchFamily="2" charset="0"/>
              </a:rPr>
              <a:t> et on fixe tous les autres paramètres. </a:t>
            </a:r>
          </a:p>
          <a:p>
            <a:pPr algn="l"/>
            <a:endParaRPr lang="fr-FR" b="0" i="0" dirty="0">
              <a:effectLst/>
              <a:latin typeface="Montserrat" panose="00000500000000000000" pitchFamily="2" charset="0"/>
            </a:endParaRPr>
          </a:p>
          <a:p>
            <a:pPr algn="l"/>
            <a:r>
              <a:rPr lang="fr-FR" b="0" i="0" dirty="0">
                <a:effectLst/>
                <a:latin typeface="Montserrat" panose="00000500000000000000" pitchFamily="2" charset="0"/>
              </a:rPr>
              <a:t>Ce réseau tronqué va ainsi calculer la représentation de chaque image en entrée à partir des </a:t>
            </a:r>
            <a:r>
              <a:rPr lang="fr-FR" b="0" i="1" dirty="0" err="1">
                <a:effectLst/>
                <a:latin typeface="Montserrat" panose="00000500000000000000" pitchFamily="2" charset="0"/>
              </a:rPr>
              <a:t>features</a:t>
            </a:r>
            <a:r>
              <a:rPr lang="fr-FR" b="0" i="0" dirty="0">
                <a:effectLst/>
                <a:latin typeface="Montserrat" panose="00000500000000000000" pitchFamily="2" charset="0"/>
              </a:rPr>
              <a:t> déjà apprises lors du pré-entraînement. On entraîne alors un classifieur, initialisé aléatoirement, sur ces représentations pour résoudre le nouveau problème.</a:t>
            </a:r>
          </a:p>
          <a:p>
            <a:pPr algn="l"/>
            <a:endParaRPr lang="fr-FR" b="0" i="0" dirty="0">
              <a:effectLst/>
              <a:latin typeface="Montserrat" panose="00000500000000000000" pitchFamily="2" charset="0"/>
            </a:endParaRPr>
          </a:p>
          <a:p>
            <a:pPr algn="l"/>
            <a:r>
              <a:rPr lang="fr-FR" b="0" i="0" dirty="0">
                <a:effectLst/>
                <a:latin typeface="Montserrat" panose="00000500000000000000" pitchFamily="2" charset="0"/>
              </a:rPr>
              <a:t>La stratégie #2 doit être utilisée lorsque la nouvelle collection d'images est petite et similaire aux images de pré-entraînement. En effet, entraîner le réseau sur aussi peu d'images est dangereux puisque le risque d'</a:t>
            </a:r>
            <a:r>
              <a:rPr lang="fr-FR" b="0" i="1" dirty="0" err="1">
                <a:effectLst/>
                <a:latin typeface="Montserrat" panose="00000500000000000000" pitchFamily="2" charset="0"/>
              </a:rPr>
              <a:t>overfitting</a:t>
            </a:r>
            <a:r>
              <a:rPr lang="fr-FR" b="0" i="0" dirty="0">
                <a:effectLst/>
                <a:latin typeface="Montserrat" panose="00000500000000000000" pitchFamily="2" charset="0"/>
              </a:rPr>
              <a:t> est important. </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43</a:t>
            </a:fld>
            <a:endParaRPr lang="en-US"/>
          </a:p>
        </p:txBody>
      </p:sp>
    </p:spTree>
    <p:extLst>
      <p:ext uri="{BB962C8B-B14F-4D97-AF65-F5344CB8AC3E}">
        <p14:creationId xmlns:p14="http://schemas.microsoft.com/office/powerpoint/2010/main" val="2129666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44</a:t>
            </a:fld>
            <a:endParaRPr lang="en-US"/>
          </a:p>
        </p:txBody>
      </p:sp>
    </p:spTree>
    <p:extLst>
      <p:ext uri="{BB962C8B-B14F-4D97-AF65-F5344CB8AC3E}">
        <p14:creationId xmlns:p14="http://schemas.microsoft.com/office/powerpoint/2010/main" val="1338773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45</a:t>
            </a:fld>
            <a:endParaRPr lang="en-US"/>
          </a:p>
        </p:txBody>
      </p:sp>
    </p:spTree>
    <p:extLst>
      <p:ext uri="{BB962C8B-B14F-4D97-AF65-F5344CB8AC3E}">
        <p14:creationId xmlns:p14="http://schemas.microsoft.com/office/powerpoint/2010/main" val="2672249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err="1"/>
              <a:t>Feautures</a:t>
            </a:r>
            <a:r>
              <a:rPr lang="fr-FR" dirty="0"/>
              <a:t> basés sur SIFT et ORB ont ajouté beaucoup de bruit. </a:t>
            </a:r>
            <a:r>
              <a:rPr lang="fr-FR" sz="1050" dirty="0" err="1"/>
              <a:t>Multicollinearity</a:t>
            </a:r>
            <a:r>
              <a:rPr lang="fr-FR" sz="1050" dirty="0"/>
              <a:t>, variance dispersée, nombre des échantillons faible</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46</a:t>
            </a:fld>
            <a:endParaRPr lang="en-US"/>
          </a:p>
        </p:txBody>
      </p:sp>
    </p:spTree>
    <p:extLst>
      <p:ext uri="{BB962C8B-B14F-4D97-AF65-F5344CB8AC3E}">
        <p14:creationId xmlns:p14="http://schemas.microsoft.com/office/powerpoint/2010/main" val="2984157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
            </a:pPr>
            <a:r>
              <a:rPr lang="es-ES" b="1" dirty="0" err="1"/>
              <a:t>Kmeans</a:t>
            </a:r>
            <a:r>
              <a:rPr lang="es-ES" b="1" dirty="0"/>
              <a:t> : </a:t>
            </a:r>
            <a:r>
              <a:rPr lang="es-ES" sz="1200" kern="1200" dirty="0" err="1">
                <a:solidFill>
                  <a:schemeClr val="tx1"/>
                </a:solidFill>
                <a:latin typeface="+mn-lt"/>
                <a:ea typeface="+mn-ea"/>
                <a:cs typeface="+mn-cs"/>
              </a:rPr>
              <a:t>minimiser</a:t>
            </a:r>
            <a:r>
              <a:rPr lang="es-ES" sz="1200" kern="1200" dirty="0">
                <a:solidFill>
                  <a:schemeClr val="tx1"/>
                </a:solidFill>
                <a:latin typeface="+mn-lt"/>
                <a:ea typeface="+mn-ea"/>
                <a:cs typeface="+mn-cs"/>
              </a:rPr>
              <a:t> la </a:t>
            </a:r>
            <a:r>
              <a:rPr lang="es-ES" sz="1200" kern="1200" dirty="0" err="1">
                <a:solidFill>
                  <a:schemeClr val="tx1"/>
                </a:solidFill>
                <a:latin typeface="+mn-lt"/>
                <a:ea typeface="+mn-ea"/>
                <a:cs typeface="+mn-cs"/>
              </a:rPr>
              <a:t>variance</a:t>
            </a:r>
            <a:r>
              <a:rPr lang="es-ES" sz="1200" kern="1200" dirty="0">
                <a:solidFill>
                  <a:schemeClr val="tx1"/>
                </a:solidFill>
                <a:latin typeface="+mn-lt"/>
                <a:ea typeface="+mn-ea"/>
                <a:cs typeface="+mn-cs"/>
              </a:rPr>
              <a:t> des </a:t>
            </a:r>
            <a:r>
              <a:rPr lang="es-ES" sz="1200" kern="1200" dirty="0" err="1">
                <a:solidFill>
                  <a:schemeClr val="tx1"/>
                </a:solidFill>
                <a:latin typeface="+mn-lt"/>
                <a:ea typeface="+mn-ea"/>
                <a:cs typeface="+mn-cs"/>
              </a:rPr>
              <a:t>clusters</a:t>
            </a:r>
            <a:endParaRPr lang="es-ES" sz="1200" b="0" kern="1200" dirty="0">
              <a:solidFill>
                <a:schemeClr val="tx1"/>
              </a:solidFill>
              <a:latin typeface="+mn-lt"/>
              <a:ea typeface="+mn-ea"/>
              <a:cs typeface="+mn-cs"/>
            </a:endParaRPr>
          </a:p>
          <a:p>
            <a:pPr marL="171450" indent="-171450">
              <a:buFont typeface="Wingdings" panose="05000000000000000000" pitchFamily="2" charset="2"/>
              <a:buChar char="§"/>
            </a:pPr>
            <a:r>
              <a:rPr lang="fr-FR" b="1" dirty="0"/>
              <a:t>Le méthode du </a:t>
            </a:r>
            <a:r>
              <a:rPr lang="fr-FR" b="1" dirty="0" err="1"/>
              <a:t>codeu</a:t>
            </a:r>
            <a:r>
              <a:rPr lang="fr-FR" b="1" dirty="0"/>
              <a:t> : </a:t>
            </a:r>
            <a:r>
              <a:rPr lang="fr-FR" dirty="0"/>
              <a:t>La somme de la distance au carré entre chaque point et le centroïde dans un cluster. </a:t>
            </a:r>
            <a:br>
              <a:rPr lang="fr-FR" dirty="0"/>
            </a:br>
            <a:r>
              <a:rPr lang="fr-FR" dirty="0"/>
              <a:t>Lorsque nous analysons le graphique on peut voir que la courbe a changé rapidement de direction en faisant une forme de coude.</a:t>
            </a:r>
          </a:p>
          <a:p>
            <a:pPr marL="171450" indent="-171450">
              <a:buFont typeface="Wingdings" panose="05000000000000000000" pitchFamily="2" charset="2"/>
              <a:buChar char="§"/>
            </a:pPr>
            <a:r>
              <a:rPr lang="fr-FR" b="1" dirty="0"/>
              <a:t>L’indice de Davies-</a:t>
            </a:r>
            <a:r>
              <a:rPr lang="fr-FR" b="1" dirty="0" err="1"/>
              <a:t>Bouldin</a:t>
            </a:r>
            <a:r>
              <a:rPr lang="fr-FR" b="1" dirty="0"/>
              <a:t> : </a:t>
            </a:r>
            <a:r>
              <a:rPr lang="fr-FR" b="0" dirty="0"/>
              <a:t>comparer les distances intra-clusters (homogénéité) qu’on veut qu’il soit faible, aux distance inter-cluster que l’on veut grandes.</a:t>
            </a:r>
          </a:p>
          <a:p>
            <a:pPr marL="171450" indent="-171450">
              <a:buFont typeface="Wingdings" panose="05000000000000000000" pitchFamily="2" charset="2"/>
              <a:buChar char="§"/>
            </a:pPr>
            <a:r>
              <a:rPr lang="fr-FR" b="1" i="0" dirty="0">
                <a:effectLst/>
                <a:latin typeface="Montserrat" panose="00000500000000000000" pitchFamily="2" charset="0"/>
              </a:rPr>
              <a:t>Le coefficient de silhouette : </a:t>
            </a:r>
            <a:r>
              <a:rPr lang="fr-FR" b="0" i="0" dirty="0">
                <a:effectLst/>
                <a:latin typeface="Montserrat" panose="00000500000000000000" pitchFamily="2" charset="0"/>
              </a:rPr>
              <a:t>pour mesurer la similarité d’un point à son propre cluster (cohésion / homogénéité) par rapport à d’autres cluster (séparation). </a:t>
            </a:r>
            <a:br>
              <a:rPr lang="fr-FR" b="0" i="0" dirty="0">
                <a:effectLst/>
                <a:latin typeface="Montserrat" panose="00000500000000000000" pitchFamily="2" charset="0"/>
              </a:rPr>
            </a:br>
            <a:r>
              <a:rPr lang="fr-FR" b="0" i="0" dirty="0">
                <a:effectLst/>
                <a:latin typeface="Montserrat" panose="00000500000000000000" pitchFamily="2" charset="0"/>
              </a:rPr>
              <a:t>Pour analyser cela, on calcule la distance moyenne d’un point à d’autres du même cluster et également par rapport à des points d’un autre cluster. </a:t>
            </a:r>
            <a:endParaRPr lang="fr-FR" dirty="0"/>
          </a:p>
          <a:p>
            <a:pPr marL="171450" indent="-171450">
              <a:buFont typeface="Wingdings" panose="05000000000000000000" pitchFamily="2" charset="2"/>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47</a:t>
            </a:fld>
            <a:endParaRPr lang="en-US"/>
          </a:p>
        </p:txBody>
      </p:sp>
    </p:spTree>
    <p:extLst>
      <p:ext uri="{BB962C8B-B14F-4D97-AF65-F5344CB8AC3E}">
        <p14:creationId xmlns:p14="http://schemas.microsoft.com/office/powerpoint/2010/main" val="3436986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arrive à le processus d’Analyse exploratoire</a:t>
            </a:r>
          </a:p>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49</a:t>
            </a:fld>
            <a:endParaRPr lang="en-US"/>
          </a:p>
        </p:txBody>
      </p:sp>
    </p:spTree>
    <p:extLst>
      <p:ext uri="{BB962C8B-B14F-4D97-AF65-F5344CB8AC3E}">
        <p14:creationId xmlns:p14="http://schemas.microsoft.com/office/powerpoint/2010/main" val="210328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Pour toutes les </a:t>
            </a:r>
            <a:r>
              <a:rPr lang="fr-FR" sz="1200" u="none" strike="noStrike" dirty="0" err="1">
                <a:ln>
                  <a:solidFill>
                    <a:schemeClr val="bg1"/>
                  </a:solidFill>
                </a:ln>
                <a:solidFill>
                  <a:schemeClr val="bg1"/>
                </a:solidFill>
                <a:effectLst/>
                <a:latin typeface="docs-Roboto"/>
              </a:rPr>
              <a:t>features</a:t>
            </a:r>
            <a:r>
              <a:rPr lang="fr-FR" sz="1200" u="none" strike="noStrike" dirty="0">
                <a:ln>
                  <a:solidFill>
                    <a:schemeClr val="bg1"/>
                  </a:solidFill>
                </a:ln>
                <a:solidFill>
                  <a:schemeClr val="bg1"/>
                </a:solidFill>
                <a:effectLst/>
                <a:latin typeface="docs-Roboto"/>
              </a:rPr>
              <a:t> textuelle, le résultat est 4 </a:t>
            </a:r>
            <a:r>
              <a:rPr lang="fr-FR" sz="1200" u="none" strike="noStrike" dirty="0" err="1">
                <a:ln>
                  <a:solidFill>
                    <a:schemeClr val="bg1"/>
                  </a:solidFill>
                </a:ln>
                <a:solidFill>
                  <a:schemeClr val="bg1"/>
                </a:solidFill>
                <a:effectLst/>
                <a:latin typeface="docs-Roboto"/>
              </a:rPr>
              <a:t>datasets</a:t>
            </a:r>
            <a:r>
              <a:rPr lang="fr-FR" sz="1200" u="none" strike="noStrike" dirty="0">
                <a:ln>
                  <a:solidFill>
                    <a:schemeClr val="bg1"/>
                  </a:solidFill>
                </a:ln>
                <a:solidFill>
                  <a:schemeClr val="bg1"/>
                </a:solidFill>
                <a:effectLst/>
                <a:latin typeface="docs-Roboto"/>
              </a:rPr>
              <a:t> basés sur la combinaison entre </a:t>
            </a: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/TF-IDF and </a:t>
            </a:r>
            <a:r>
              <a:rPr lang="fr-FR" sz="1200" u="none" strike="noStrike" dirty="0" err="1">
                <a:ln>
                  <a:solidFill>
                    <a:schemeClr val="bg1"/>
                  </a:solidFill>
                </a:ln>
                <a:solidFill>
                  <a:schemeClr val="bg1"/>
                </a:solidFill>
                <a:effectLst/>
                <a:latin typeface="docs-Roboto"/>
              </a:rPr>
              <a:t>Lemmatization</a:t>
            </a:r>
            <a:r>
              <a:rPr lang="fr-FR" sz="1200" u="none" strike="noStrike" dirty="0">
                <a:ln>
                  <a:solidFill>
                    <a:schemeClr val="bg1"/>
                  </a:solidFill>
                </a:ln>
                <a:solidFill>
                  <a:schemeClr val="bg1"/>
                </a:solidFill>
                <a:effectLst/>
                <a:latin typeface="docs-Roboto"/>
              </a:rPr>
              <a:t>/</a:t>
            </a:r>
            <a:r>
              <a:rPr lang="fr-FR" sz="1200" u="none" strike="noStrike" dirty="0" err="1">
                <a:ln>
                  <a:solidFill>
                    <a:schemeClr val="bg1"/>
                  </a:solidFill>
                </a:ln>
                <a:solidFill>
                  <a:schemeClr val="bg1"/>
                </a:solidFill>
                <a:effectLst/>
                <a:latin typeface="docs-Roboto"/>
              </a:rPr>
              <a:t>Stemming</a:t>
            </a:r>
            <a:endParaRPr lang="fr-FR" sz="900" b="1" i="1" dirty="0">
              <a:ln>
                <a:solidFill>
                  <a:schemeClr val="bg1">
                    <a:lumMod val="85000"/>
                  </a:schemeClr>
                </a:solidFill>
              </a:ln>
              <a:solidFill>
                <a:schemeClr val="bg1">
                  <a:lumMod val="85000"/>
                </a:schemeClr>
              </a:solidFill>
              <a:latin typeface="Google Sans"/>
            </a:endParaRP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50</a:t>
            </a:fld>
            <a:endParaRPr lang="en-US"/>
          </a:p>
        </p:txBody>
      </p:sp>
    </p:spTree>
    <p:extLst>
      <p:ext uri="{BB962C8B-B14F-4D97-AF65-F5344CB8AC3E}">
        <p14:creationId xmlns:p14="http://schemas.microsoft.com/office/powerpoint/2010/main" val="2791112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51</a:t>
            </a:fld>
            <a:endParaRPr lang="en-US"/>
          </a:p>
        </p:txBody>
      </p:sp>
    </p:spTree>
    <p:extLst>
      <p:ext uri="{BB962C8B-B14F-4D97-AF65-F5344CB8AC3E}">
        <p14:creationId xmlns:p14="http://schemas.microsoft.com/office/powerpoint/2010/main" val="61940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6</a:t>
            </a:fld>
            <a:endParaRPr lang="en-US"/>
          </a:p>
        </p:txBody>
      </p:sp>
    </p:spTree>
    <p:extLst>
      <p:ext uri="{BB962C8B-B14F-4D97-AF65-F5344CB8AC3E}">
        <p14:creationId xmlns:p14="http://schemas.microsoft.com/office/powerpoint/2010/main" val="20275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arrive à l’analyse exploratoire</a:t>
            </a:r>
          </a:p>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7</a:t>
            </a:fld>
            <a:endParaRPr lang="en-US"/>
          </a:p>
        </p:txBody>
      </p:sp>
    </p:spTree>
    <p:extLst>
      <p:ext uri="{BB962C8B-B14F-4D97-AF65-F5344CB8AC3E}">
        <p14:creationId xmlns:p14="http://schemas.microsoft.com/office/powerpoint/2010/main" val="1330387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Sélectionner des variables qu’on va travailler au tout long de la mission</a:t>
            </a:r>
          </a:p>
          <a:p>
            <a:pPr marL="171450" indent="-171450">
              <a:buFontTx/>
              <a:buChar char="-"/>
            </a:pPr>
            <a:r>
              <a:rPr lang="fr-FR" dirty="0"/>
              <a:t>Analyse pour connaitre les données</a:t>
            </a:r>
          </a:p>
          <a:p>
            <a:pPr marL="171450" indent="-171450">
              <a:buFontTx/>
              <a:buChar char="-"/>
            </a:pPr>
            <a:r>
              <a:rPr lang="fr-FR" dirty="0"/>
              <a:t>Finalement, des traitements basés sur l’analyse déjà effectuée</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8</a:t>
            </a:fld>
            <a:endParaRPr lang="en-US"/>
          </a:p>
        </p:txBody>
      </p:sp>
    </p:spTree>
    <p:extLst>
      <p:ext uri="{BB962C8B-B14F-4D97-AF65-F5344CB8AC3E}">
        <p14:creationId xmlns:p14="http://schemas.microsoft.com/office/powerpoint/2010/main" val="388478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Variables liées directement à la description du produit</a:t>
            </a:r>
          </a:p>
          <a:p>
            <a:pPr marL="171450" indent="-171450">
              <a:buFontTx/>
              <a:buChar char="-"/>
            </a:pPr>
            <a:r>
              <a:rPr lang="fr-FR" dirty="0"/>
              <a:t>À droit, on peut regarder le nombres de valeurs manquantes par variable</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9</a:t>
            </a:fld>
            <a:endParaRPr lang="en-US"/>
          </a:p>
        </p:txBody>
      </p:sp>
    </p:spTree>
    <p:extLst>
      <p:ext uri="{BB962C8B-B14F-4D97-AF65-F5344CB8AC3E}">
        <p14:creationId xmlns:p14="http://schemas.microsoft.com/office/powerpoint/2010/main" val="225254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t>
            </a:r>
            <a:r>
              <a:rPr lang="es-ES" dirty="0" err="1"/>
              <a:t>s’est</a:t>
            </a:r>
            <a:r>
              <a:rPr lang="es-ES" dirty="0"/>
              <a:t> </a:t>
            </a:r>
            <a:r>
              <a:rPr lang="es-ES" dirty="0" err="1"/>
              <a:t>aperçu</a:t>
            </a:r>
            <a:r>
              <a:rPr lang="es-ES" dirty="0"/>
              <a:t> que </a:t>
            </a:r>
            <a:r>
              <a:rPr lang="es-ES" dirty="0" err="1"/>
              <a:t>retail</a:t>
            </a:r>
            <a:r>
              <a:rPr lang="es-ES" dirty="0"/>
              <a:t> Price </a:t>
            </a:r>
            <a:r>
              <a:rPr lang="es-ES" dirty="0" err="1"/>
              <a:t>n’a</a:t>
            </a:r>
            <a:r>
              <a:rPr lang="es-ES" dirty="0"/>
              <a:t> </a:t>
            </a:r>
            <a:r>
              <a:rPr lang="es-ES" dirty="0" err="1"/>
              <a:t>pas</a:t>
            </a:r>
            <a:r>
              <a:rPr lang="es-ES" dirty="0"/>
              <a:t> une </a:t>
            </a:r>
            <a:r>
              <a:rPr lang="es-ES" dirty="0" err="1"/>
              <a:t>distribution</a:t>
            </a:r>
            <a:r>
              <a:rPr lang="es-ES" dirty="0"/>
              <a:t> </a:t>
            </a:r>
            <a:r>
              <a:rPr lang="es-ES" dirty="0" err="1"/>
              <a:t>normale</a:t>
            </a:r>
            <a:endParaRPr lang="es-ES" dirty="0"/>
          </a:p>
          <a:p>
            <a:pPr marL="171450" indent="-171450">
              <a:buFontTx/>
              <a:buChar char="-"/>
            </a:pPr>
            <a:r>
              <a:rPr lang="es-ES" dirty="0" err="1"/>
              <a:t>Textuelle</a:t>
            </a:r>
            <a:r>
              <a:rPr lang="es-ES" dirty="0"/>
              <a:t>: </a:t>
            </a:r>
            <a:r>
              <a:rPr lang="es-ES" dirty="0" err="1"/>
              <a:t>On</a:t>
            </a:r>
            <a:r>
              <a:rPr lang="es-ES" dirty="0"/>
              <a:t> a impute Blanc/</a:t>
            </a:r>
            <a:r>
              <a:rPr lang="es-ES" dirty="0" err="1"/>
              <a:t>null</a:t>
            </a:r>
            <a:endParaRPr lang="es-ES" dirty="0"/>
          </a:p>
          <a:p>
            <a:pPr marL="171450" indent="-171450">
              <a:buFontTx/>
              <a:buChar char="-"/>
            </a:pPr>
            <a:r>
              <a:rPr lang="es-ES" dirty="0"/>
              <a:t>Numérique: </a:t>
            </a:r>
            <a:r>
              <a:rPr lang="fr-FR" dirty="0"/>
              <a:t>ON a imputé la moyenne sur </a:t>
            </a:r>
            <a:r>
              <a:rPr lang="fr-FR"/>
              <a:t>la base des </a:t>
            </a:r>
            <a:r>
              <a:rPr lang="fr-FR" dirty="0"/>
              <a:t>deux premiers niveaux de </a:t>
            </a:r>
            <a:r>
              <a:rPr lang="fr-FR"/>
              <a:t>l’arbre des </a:t>
            </a:r>
            <a:r>
              <a:rPr lang="fr-FR" dirty="0"/>
              <a:t>catégories</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10</a:t>
            </a:fld>
            <a:endParaRPr lang="en-US"/>
          </a:p>
        </p:txBody>
      </p:sp>
    </p:spTree>
    <p:extLst>
      <p:ext uri="{BB962C8B-B14F-4D97-AF65-F5344CB8AC3E}">
        <p14:creationId xmlns:p14="http://schemas.microsoft.com/office/powerpoint/2010/main" val="4052953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4754-E95A-4E67-9440-F22C89CFE1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F4C75A-0EAB-4D20-86C0-568E73AEF8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C8BF43-25CB-4153-A9F1-579FE1FAE453}"/>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A7127149-8866-4B3A-9895-25177AEC7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8285B-ACAD-4B89-A226-DA64B02327A1}"/>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3328366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24BD4-80E0-4BB4-A3AF-B94AE46235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71EED8-ED13-4D0F-B608-A51826173E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D9132-52B0-4C99-A9BC-DC01E84C119F}"/>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9EDE0A0E-C1B3-48F3-844D-C9ADE8FB4B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8B644-F794-490C-9F66-F6A8FCCF6E40}"/>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272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09F71D-9EED-4B1D-BF07-4B9E7CC817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D69246-E9D6-4FCC-8FA6-A9AC027A1A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16AAF-68E8-437F-B982-C5C16659F427}"/>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4EFF3F42-3FF8-4150-86B7-E8F30FC20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09978-469F-49FF-B43D-DACD3C388BAB}"/>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731952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271E-66E3-400F-AC71-8BE449D927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2B287-2392-46C4-A993-60354D30D2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34356-B34F-4769-9632-F55F0153AB2C}"/>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CD05B952-8887-4A3F-804E-3DBAF5932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C0E42-DADA-41D1-96DF-AAF74AB8206F}"/>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3787007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431A-04BD-4095-A2EC-4FFC385BC3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56079-36F7-4190-BE5D-1F7C6DB14B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C1BE7-C03E-406D-9A4C-578D334F83AE}"/>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4CD87C51-397B-4AE5-B444-BD264C461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06633-5B68-4F22-8077-EBABB2B8C33A}"/>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2445496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A5D0-0451-4449-A0B3-12794C5FFE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BB26C-D4B6-4B8E-8A93-28C820BA60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057FEB-7DBC-4A52-9CDC-D7B1E57EC6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BF59EA-B0AE-4012-89BF-908D4903E76B}"/>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6" name="Footer Placeholder 5">
            <a:extLst>
              <a:ext uri="{FF2B5EF4-FFF2-40B4-BE49-F238E27FC236}">
                <a16:creationId xmlns:a16="http://schemas.microsoft.com/office/drawing/2014/main" id="{7A38E08B-D16A-4667-9D04-5CE83E681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395AF-9FB2-485E-99DA-6851542F73AD}"/>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8803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DFD3-1711-4DC4-A504-A09AC4F6D2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2C1740-B139-471D-9242-D326AB317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2AFF12-D20C-4FFA-9F47-E17D634913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F61809-5DE7-463F-8F8F-A883FA09E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5B0F66-B2EC-4EF9-8DD9-713CF63679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8F4F3A-57DD-4AE9-8713-849014C2A0B0}"/>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8" name="Footer Placeholder 7">
            <a:extLst>
              <a:ext uri="{FF2B5EF4-FFF2-40B4-BE49-F238E27FC236}">
                <a16:creationId xmlns:a16="http://schemas.microsoft.com/office/drawing/2014/main" id="{0B914980-D335-4D15-A150-30B3118DD6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4720B8-A052-4612-864D-3CD6181C3A66}"/>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8095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AF94-11F8-4BED-9C61-8F58971458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5229F3-B276-4718-9039-4E4E17281E28}"/>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4" name="Footer Placeholder 3">
            <a:extLst>
              <a:ext uri="{FF2B5EF4-FFF2-40B4-BE49-F238E27FC236}">
                <a16:creationId xmlns:a16="http://schemas.microsoft.com/office/drawing/2014/main" id="{5FB32560-90BE-4382-85F8-3BD3D22436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2A94D5-ACF6-489E-B1D7-8FAF56648AD2}"/>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0367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8A818-E734-48BC-85D6-82019F32F7E6}"/>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3" name="Footer Placeholder 2">
            <a:extLst>
              <a:ext uri="{FF2B5EF4-FFF2-40B4-BE49-F238E27FC236}">
                <a16:creationId xmlns:a16="http://schemas.microsoft.com/office/drawing/2014/main" id="{E9D064C5-4CF3-4F02-8C95-6C37CD5F99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A022A1-E755-48A5-AD19-7462EF63C2C6}"/>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76714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0867-F31B-4EC5-A648-F99CDB787E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865796-E196-4DE0-BFE0-412C82BA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F8914B-4448-4F1D-8B5C-2358188CE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7FE599-140C-4B4E-9B88-9511F0F3E544}"/>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6" name="Footer Placeholder 5">
            <a:extLst>
              <a:ext uri="{FF2B5EF4-FFF2-40B4-BE49-F238E27FC236}">
                <a16:creationId xmlns:a16="http://schemas.microsoft.com/office/drawing/2014/main" id="{1E0AB99F-9E56-451E-9A21-60BD7B1AB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173CC-9A5A-4854-8B4A-0EA6896C6EDE}"/>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2524958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C232E-CEB3-4893-A5FB-F3A45F5887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A89308-6E78-4E92-8D75-F7ADDB989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6DF58A-A31E-4548-B941-C87A02347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26BA1-212C-4903-B4D3-5C7AE3135FA5}"/>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6" name="Footer Placeholder 5">
            <a:extLst>
              <a:ext uri="{FF2B5EF4-FFF2-40B4-BE49-F238E27FC236}">
                <a16:creationId xmlns:a16="http://schemas.microsoft.com/office/drawing/2014/main" id="{EBE5AC60-A531-4A77-91BB-7F2524E04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04F3B-196D-4187-954C-A0B6011AD3F7}"/>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245436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CCEA5A-2BAB-47B2-AD9A-6B04A07A4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34BCF3-E0E4-4833-8483-749F70196C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F72265-5014-4360-ADC3-9CAED7F75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B2C643C0-8034-44CE-B7CE-E0A45718C3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EE4D35-9446-4AF7-80EC-0523668634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E9D35-7E7A-4FAB-9A57-6C8FEFB5E0D5}" type="slidenum">
              <a:rPr lang="en-US" smtClean="0"/>
              <a:t>‹N°›</a:t>
            </a:fld>
            <a:endParaRPr lang="en-US"/>
          </a:p>
        </p:txBody>
      </p:sp>
    </p:spTree>
    <p:extLst>
      <p:ext uri="{BB962C8B-B14F-4D97-AF65-F5344CB8AC3E}">
        <p14:creationId xmlns:p14="http://schemas.microsoft.com/office/powerpoint/2010/main" val="292475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5.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1">
            <a:extLst>
              <a:ext uri="{FF2B5EF4-FFF2-40B4-BE49-F238E27FC236}">
                <a16:creationId xmlns:a16="http://schemas.microsoft.com/office/drawing/2014/main" id="{EC6BC2CE-B281-4F18-889E-16BEFF6CC2C6}"/>
              </a:ext>
            </a:extLst>
          </p:cNvPr>
          <p:cNvSpPr/>
          <p:nvPr/>
        </p:nvSpPr>
        <p:spPr>
          <a:xfrm>
            <a:off x="-72007" y="0"/>
            <a:ext cx="7296540" cy="6858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itre 1">
            <a:extLst>
              <a:ext uri="{FF2B5EF4-FFF2-40B4-BE49-F238E27FC236}">
                <a16:creationId xmlns:a16="http://schemas.microsoft.com/office/drawing/2014/main" id="{9C2644C4-E0DE-4FEE-8713-F22AE43E97F1}"/>
              </a:ext>
            </a:extLst>
          </p:cNvPr>
          <p:cNvSpPr>
            <a:spLocks noGrp="1"/>
          </p:cNvSpPr>
          <p:nvPr>
            <p:ph type="title"/>
          </p:nvPr>
        </p:nvSpPr>
        <p:spPr>
          <a:xfrm>
            <a:off x="279918" y="432794"/>
            <a:ext cx="6944616" cy="820048"/>
          </a:xfrm>
        </p:spPr>
        <p:txBody>
          <a:bodyPr>
            <a:normAutofit/>
          </a:bodyPr>
          <a:lstStyle/>
          <a:p>
            <a:r>
              <a:rPr lang="fr-FR" b="1" noProof="0" dirty="0">
                <a:ln>
                  <a:solidFill>
                    <a:schemeClr val="bg1"/>
                  </a:solidFill>
                </a:ln>
                <a:solidFill>
                  <a:schemeClr val="bg1"/>
                </a:solidFill>
                <a:effectLst>
                  <a:outerShdw blurRad="38100" dist="38100" dir="2700000" algn="tl">
                    <a:srgbClr val="000000">
                      <a:alpha val="43137"/>
                    </a:srgbClr>
                  </a:outerShdw>
                </a:effectLst>
                <a:latin typeface="Google Sans"/>
              </a:rPr>
              <a:t>Formation</a:t>
            </a:r>
            <a:r>
              <a:rPr lang="es-ES" b="1" dirty="0">
                <a:ln>
                  <a:solidFill>
                    <a:schemeClr val="bg1"/>
                  </a:solidFill>
                </a:ln>
                <a:solidFill>
                  <a:schemeClr val="bg1"/>
                </a:solidFill>
                <a:effectLst>
                  <a:outerShdw blurRad="38100" dist="38100" dir="2700000" algn="tl">
                    <a:srgbClr val="000000">
                      <a:alpha val="43137"/>
                    </a:srgbClr>
                  </a:outerShdw>
                </a:effectLst>
                <a:latin typeface="Google Sans"/>
              </a:rPr>
              <a:t> Data </a:t>
            </a:r>
            <a:r>
              <a:rPr lang="es-ES" b="1" dirty="0" err="1">
                <a:ln>
                  <a:solidFill>
                    <a:schemeClr val="bg1"/>
                  </a:solidFill>
                </a:ln>
                <a:solidFill>
                  <a:schemeClr val="bg1"/>
                </a:solidFill>
                <a:effectLst>
                  <a:outerShdw blurRad="38100" dist="38100" dir="2700000" algn="tl">
                    <a:srgbClr val="000000">
                      <a:alpha val="43137"/>
                    </a:srgbClr>
                  </a:outerShdw>
                </a:effectLst>
                <a:latin typeface="Google Sans"/>
              </a:rPr>
              <a:t>Scientist</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36" name="Rectángulo 4">
            <a:extLst>
              <a:ext uri="{FF2B5EF4-FFF2-40B4-BE49-F238E27FC236}">
                <a16:creationId xmlns:a16="http://schemas.microsoft.com/office/drawing/2014/main" id="{3D7BED2F-80EC-4813-AFFE-DF338008BEBB}"/>
              </a:ext>
            </a:extLst>
          </p:cNvPr>
          <p:cNvSpPr/>
          <p:nvPr/>
        </p:nvSpPr>
        <p:spPr>
          <a:xfrm>
            <a:off x="377906" y="378794"/>
            <a:ext cx="366721" cy="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ZoneTexte 29">
            <a:extLst>
              <a:ext uri="{FF2B5EF4-FFF2-40B4-BE49-F238E27FC236}">
                <a16:creationId xmlns:a16="http://schemas.microsoft.com/office/drawing/2014/main" id="{1C59DD88-0231-4DD6-B63A-00DE1EDF79C4}"/>
              </a:ext>
            </a:extLst>
          </p:cNvPr>
          <p:cNvSpPr txBox="1"/>
          <p:nvPr/>
        </p:nvSpPr>
        <p:spPr>
          <a:xfrm>
            <a:off x="561266" y="1870344"/>
            <a:ext cx="6592692" cy="1631216"/>
          </a:xfrm>
          <a:prstGeom prst="rect">
            <a:avLst/>
          </a:prstGeom>
          <a:noFill/>
        </p:spPr>
        <p:txBody>
          <a:bodyPr wrap="square">
            <a:spAutoFit/>
          </a:bodyPr>
          <a:lstStyle/>
          <a:p>
            <a:r>
              <a:rPr lang="fr-FR" sz="2000" dirty="0">
                <a:ln>
                  <a:solidFill>
                    <a:schemeClr val="bg1"/>
                  </a:solidFill>
                </a:ln>
                <a:solidFill>
                  <a:schemeClr val="bg1"/>
                </a:solidFill>
                <a:latin typeface="Google Sans"/>
              </a:rPr>
              <a:t>Projet 7</a:t>
            </a:r>
          </a:p>
          <a:p>
            <a:r>
              <a:rPr lang="fr-FR" sz="4000" b="1" dirty="0">
                <a:ln>
                  <a:solidFill>
                    <a:schemeClr val="bg1"/>
                  </a:solidFill>
                </a:ln>
                <a:solidFill>
                  <a:schemeClr val="bg1"/>
                </a:solidFill>
                <a:latin typeface="Google Sans"/>
              </a:rPr>
              <a:t>« Implémentez un modèle de </a:t>
            </a:r>
            <a:r>
              <a:rPr lang="fr-FR" sz="4000" b="1" dirty="0" err="1">
                <a:ln>
                  <a:solidFill>
                    <a:schemeClr val="bg1"/>
                  </a:solidFill>
                </a:ln>
                <a:solidFill>
                  <a:schemeClr val="bg1"/>
                </a:solidFill>
                <a:latin typeface="Google Sans"/>
              </a:rPr>
              <a:t>scoring</a:t>
            </a:r>
            <a:r>
              <a:rPr lang="fr-FR" sz="4000" b="1" dirty="0">
                <a:ln>
                  <a:solidFill>
                    <a:schemeClr val="bg1"/>
                  </a:solidFill>
                </a:ln>
                <a:solidFill>
                  <a:schemeClr val="bg1"/>
                </a:solidFill>
                <a:latin typeface="Google Sans"/>
              </a:rPr>
              <a:t> »</a:t>
            </a:r>
          </a:p>
        </p:txBody>
      </p:sp>
      <p:cxnSp>
        <p:nvCxnSpPr>
          <p:cNvPr id="9" name="Google Shape;2466;p51">
            <a:extLst>
              <a:ext uri="{FF2B5EF4-FFF2-40B4-BE49-F238E27FC236}">
                <a16:creationId xmlns:a16="http://schemas.microsoft.com/office/drawing/2014/main" id="{4836EC1E-2FCF-42BD-A825-D9C2D14DBF82}"/>
              </a:ext>
            </a:extLst>
          </p:cNvPr>
          <p:cNvCxnSpPr/>
          <p:nvPr/>
        </p:nvCxnSpPr>
        <p:spPr>
          <a:xfrm>
            <a:off x="301094" y="1680039"/>
            <a:ext cx="4169488" cy="0"/>
          </a:xfrm>
          <a:prstGeom prst="straightConnector1">
            <a:avLst/>
          </a:prstGeom>
          <a:noFill/>
          <a:ln w="76200" cap="flat" cmpd="sng">
            <a:solidFill>
              <a:schemeClr val="bg1"/>
            </a:solidFill>
            <a:prstDash val="solid"/>
            <a:round/>
            <a:headEnd type="none" w="med" len="med"/>
            <a:tailEnd type="none" w="med" len="med"/>
          </a:ln>
        </p:spPr>
      </p:cxnSp>
      <p:cxnSp>
        <p:nvCxnSpPr>
          <p:cNvPr id="11" name="Google Shape;2467;p51">
            <a:extLst>
              <a:ext uri="{FF2B5EF4-FFF2-40B4-BE49-F238E27FC236}">
                <a16:creationId xmlns:a16="http://schemas.microsoft.com/office/drawing/2014/main" id="{A391C5C2-FB9D-450E-A219-D2B18AE453D9}"/>
              </a:ext>
            </a:extLst>
          </p:cNvPr>
          <p:cNvCxnSpPr>
            <a:cxnSpLocks/>
          </p:cNvCxnSpPr>
          <p:nvPr/>
        </p:nvCxnSpPr>
        <p:spPr>
          <a:xfrm>
            <a:off x="335072" y="1653091"/>
            <a:ext cx="0" cy="2244877"/>
          </a:xfrm>
          <a:prstGeom prst="straightConnector1">
            <a:avLst/>
          </a:prstGeom>
          <a:noFill/>
          <a:ln w="76200" cap="flat" cmpd="sng">
            <a:solidFill>
              <a:schemeClr val="bg1"/>
            </a:solidFill>
            <a:prstDash val="solid"/>
            <a:round/>
            <a:headEnd type="none" w="med" len="med"/>
            <a:tailEnd type="none" w="med" len="med"/>
          </a:ln>
        </p:spPr>
      </p:cxnSp>
      <p:cxnSp>
        <p:nvCxnSpPr>
          <p:cNvPr id="12" name="Google Shape;2468;p51">
            <a:extLst>
              <a:ext uri="{FF2B5EF4-FFF2-40B4-BE49-F238E27FC236}">
                <a16:creationId xmlns:a16="http://schemas.microsoft.com/office/drawing/2014/main" id="{DE9901FA-B3FC-402B-9271-4E78E0761449}"/>
              </a:ext>
            </a:extLst>
          </p:cNvPr>
          <p:cNvCxnSpPr/>
          <p:nvPr/>
        </p:nvCxnSpPr>
        <p:spPr>
          <a:xfrm>
            <a:off x="300199" y="3872892"/>
            <a:ext cx="4239527" cy="0"/>
          </a:xfrm>
          <a:prstGeom prst="straightConnector1">
            <a:avLst/>
          </a:prstGeom>
          <a:noFill/>
          <a:ln w="76200" cap="flat" cmpd="sng">
            <a:solidFill>
              <a:schemeClr val="bg1"/>
            </a:solidFill>
            <a:prstDash val="solid"/>
            <a:round/>
            <a:headEnd type="none" w="med" len="med"/>
            <a:tailEnd type="none" w="med" len="med"/>
          </a:ln>
        </p:spPr>
      </p:cxnSp>
      <p:cxnSp>
        <p:nvCxnSpPr>
          <p:cNvPr id="13" name="Google Shape;2469;p51">
            <a:extLst>
              <a:ext uri="{FF2B5EF4-FFF2-40B4-BE49-F238E27FC236}">
                <a16:creationId xmlns:a16="http://schemas.microsoft.com/office/drawing/2014/main" id="{9591926F-FF01-4387-94EC-F02CCE4DE26B}"/>
              </a:ext>
            </a:extLst>
          </p:cNvPr>
          <p:cNvCxnSpPr/>
          <p:nvPr/>
        </p:nvCxnSpPr>
        <p:spPr>
          <a:xfrm flipH="1">
            <a:off x="4510940" y="3556233"/>
            <a:ext cx="5253" cy="341735"/>
          </a:xfrm>
          <a:prstGeom prst="straightConnector1">
            <a:avLst/>
          </a:prstGeom>
          <a:noFill/>
          <a:ln w="76200" cap="flat" cmpd="sng">
            <a:solidFill>
              <a:schemeClr val="bg1"/>
            </a:solidFill>
            <a:prstDash val="solid"/>
            <a:round/>
            <a:headEnd type="none" w="med" len="med"/>
            <a:tailEnd type="none" w="med" len="med"/>
          </a:ln>
        </p:spPr>
      </p:cxnSp>
      <p:sp>
        <p:nvSpPr>
          <p:cNvPr id="15" name="ZoneTexte 14">
            <a:extLst>
              <a:ext uri="{FF2B5EF4-FFF2-40B4-BE49-F238E27FC236}">
                <a16:creationId xmlns:a16="http://schemas.microsoft.com/office/drawing/2014/main" id="{E5C04395-C4C6-4EF9-843E-893AD29874B0}"/>
              </a:ext>
            </a:extLst>
          </p:cNvPr>
          <p:cNvSpPr txBox="1"/>
          <p:nvPr/>
        </p:nvSpPr>
        <p:spPr>
          <a:xfrm>
            <a:off x="279917" y="4830203"/>
            <a:ext cx="6592692" cy="892552"/>
          </a:xfrm>
          <a:prstGeom prst="rect">
            <a:avLst/>
          </a:prstGeom>
          <a:noFill/>
        </p:spPr>
        <p:txBody>
          <a:bodyPr wrap="square">
            <a:spAutoFit/>
          </a:bodyPr>
          <a:lstStyle/>
          <a:p>
            <a:r>
              <a:rPr lang="fr-FR" sz="2000" dirty="0">
                <a:ln>
                  <a:solidFill>
                    <a:schemeClr val="bg1"/>
                  </a:solidFill>
                </a:ln>
                <a:solidFill>
                  <a:schemeClr val="bg1"/>
                </a:solidFill>
                <a:latin typeface="Google Sans"/>
              </a:rPr>
              <a:t>Soutenance de Projet</a:t>
            </a:r>
          </a:p>
          <a:p>
            <a:r>
              <a:rPr lang="fr-FR" sz="3200" dirty="0">
                <a:ln>
                  <a:solidFill>
                    <a:schemeClr val="bg1"/>
                  </a:solidFill>
                </a:ln>
                <a:solidFill>
                  <a:schemeClr val="bg1"/>
                </a:solidFill>
                <a:latin typeface="Google Sans"/>
              </a:rPr>
              <a:t>Samir HINOJOSA</a:t>
            </a:r>
          </a:p>
        </p:txBody>
      </p:sp>
      <p:pic>
        <p:nvPicPr>
          <p:cNvPr id="1026" name="Picture 2" descr="OpenClassrooms — Wikipédia">
            <a:extLst>
              <a:ext uri="{FF2B5EF4-FFF2-40B4-BE49-F238E27FC236}">
                <a16:creationId xmlns:a16="http://schemas.microsoft.com/office/drawing/2014/main" id="{1ED1A659-D6AB-4947-92C5-9E65D7B28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481" y="5029141"/>
            <a:ext cx="876456" cy="876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2" descr="Des parcours diplômants et des cours gratuits 100% en ligne - OpenClassrooms">
            <a:extLst>
              <a:ext uri="{FF2B5EF4-FFF2-40B4-BE49-F238E27FC236}">
                <a16:creationId xmlns:a16="http://schemas.microsoft.com/office/drawing/2014/main" id="{726A3A85-09B8-4BB5-860D-F94E9D062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481" y="6062502"/>
            <a:ext cx="3899769" cy="467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55C0706D-7D95-4521-BDC3-DEC636978AA3}"/>
              </a:ext>
            </a:extLst>
          </p:cNvPr>
          <p:cNvSpPr txBox="1"/>
          <p:nvPr/>
        </p:nvSpPr>
        <p:spPr>
          <a:xfrm>
            <a:off x="279917" y="6221763"/>
            <a:ext cx="2673008" cy="307777"/>
          </a:xfrm>
          <a:prstGeom prst="rect">
            <a:avLst/>
          </a:prstGeom>
          <a:noFill/>
        </p:spPr>
        <p:txBody>
          <a:bodyPr wrap="square">
            <a:spAutoFit/>
          </a:bodyPr>
          <a:lstStyle/>
          <a:p>
            <a:r>
              <a:rPr lang="es-ES" sz="1400" dirty="0">
                <a:ln>
                  <a:solidFill>
                    <a:schemeClr val="bg1"/>
                  </a:solidFill>
                </a:ln>
                <a:solidFill>
                  <a:schemeClr val="bg1"/>
                </a:solidFill>
                <a:latin typeface="Google Sans"/>
              </a:rPr>
              <a:t>06 </a:t>
            </a:r>
            <a:r>
              <a:rPr lang="es-ES" sz="1400" dirty="0" err="1">
                <a:ln>
                  <a:solidFill>
                    <a:schemeClr val="bg1"/>
                  </a:solidFill>
                </a:ln>
                <a:solidFill>
                  <a:schemeClr val="bg1"/>
                </a:solidFill>
                <a:latin typeface="Google Sans"/>
              </a:rPr>
              <a:t>décembre</a:t>
            </a:r>
            <a:r>
              <a:rPr lang="es-ES" sz="1400" dirty="0">
                <a:ln>
                  <a:solidFill>
                    <a:schemeClr val="bg1"/>
                  </a:solidFill>
                </a:ln>
                <a:solidFill>
                  <a:schemeClr val="bg1"/>
                </a:solidFill>
                <a:latin typeface="Google Sans"/>
              </a:rPr>
              <a:t> </a:t>
            </a:r>
            <a:r>
              <a:rPr lang="fr-FR" sz="1400" dirty="0">
                <a:ln>
                  <a:solidFill>
                    <a:schemeClr val="bg1"/>
                  </a:solidFill>
                </a:ln>
                <a:solidFill>
                  <a:schemeClr val="bg1"/>
                </a:solidFill>
                <a:latin typeface="Google Sans"/>
              </a:rPr>
              <a:t>2021</a:t>
            </a:r>
          </a:p>
        </p:txBody>
      </p:sp>
      <p:pic>
        <p:nvPicPr>
          <p:cNvPr id="6" name="Image 5">
            <a:extLst>
              <a:ext uri="{FF2B5EF4-FFF2-40B4-BE49-F238E27FC236}">
                <a16:creationId xmlns:a16="http://schemas.microsoft.com/office/drawing/2014/main" id="{53F004B6-5BB4-426D-84EB-20C887456124}"/>
              </a:ext>
            </a:extLst>
          </p:cNvPr>
          <p:cNvPicPr>
            <a:picLocks noChangeAspect="1"/>
          </p:cNvPicPr>
          <p:nvPr/>
        </p:nvPicPr>
        <p:blipFill rotWithShape="1">
          <a:blip r:embed="rId4">
            <a:extLst>
              <a:ext uri="{28A0092B-C50C-407E-A947-70E740481C1C}">
                <a14:useLocalDpi xmlns:a14="http://schemas.microsoft.com/office/drawing/2010/main" val="0"/>
              </a:ext>
            </a:extLst>
          </a:blip>
          <a:srcRect l="10468" t="4156" r="8695" b="7052"/>
          <a:stretch/>
        </p:blipFill>
        <p:spPr>
          <a:xfrm>
            <a:off x="8035962" y="527181"/>
            <a:ext cx="3216538" cy="2248348"/>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2786A8BC-A4A7-4003-AA8A-55B290A9EDEE}"/>
              </a:ext>
            </a:extLst>
          </p:cNvPr>
          <p:cNvSpPr/>
          <p:nvPr/>
        </p:nvSpPr>
        <p:spPr>
          <a:xfrm>
            <a:off x="112143" y="5905597"/>
            <a:ext cx="3321170" cy="77446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25020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895;p38">
            <a:extLst>
              <a:ext uri="{FF2B5EF4-FFF2-40B4-BE49-F238E27FC236}">
                <a16:creationId xmlns:a16="http://schemas.microsoft.com/office/drawing/2014/main" id="{DECECF71-B5C1-4DF1-8B85-BC87367B9DAA}"/>
              </a:ext>
            </a:extLst>
          </p:cNvPr>
          <p:cNvSpPr/>
          <p:nvPr/>
        </p:nvSpPr>
        <p:spPr>
          <a:xfrm>
            <a:off x="9999267" y="195352"/>
            <a:ext cx="2054428" cy="969975"/>
          </a:xfrm>
          <a:custGeom>
            <a:avLst/>
            <a:gdLst/>
            <a:ahLst/>
            <a:cxnLst/>
            <a:rect l="l" t="t" r="r" b="b"/>
            <a:pathLst>
              <a:path w="30977" h="13004" extrusionOk="0">
                <a:moveTo>
                  <a:pt x="0" y="1"/>
                </a:moveTo>
                <a:lnTo>
                  <a:pt x="3653" y="6503"/>
                </a:lnTo>
                <a:lnTo>
                  <a:pt x="0" y="13003"/>
                </a:lnTo>
                <a:lnTo>
                  <a:pt x="27323" y="13003"/>
                </a:lnTo>
                <a:lnTo>
                  <a:pt x="30977" y="6503"/>
                </a:lnTo>
                <a:lnTo>
                  <a:pt x="27323" y="1"/>
                </a:lnTo>
                <a:close/>
              </a:path>
            </a:pathLst>
          </a:cu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96;p38">
            <a:extLst>
              <a:ext uri="{FF2B5EF4-FFF2-40B4-BE49-F238E27FC236}">
                <a16:creationId xmlns:a16="http://schemas.microsoft.com/office/drawing/2014/main" id="{443EA679-2BE4-454B-94FF-09F6BB08B412}"/>
              </a:ext>
            </a:extLst>
          </p:cNvPr>
          <p:cNvSpPr txBox="1"/>
          <p:nvPr/>
        </p:nvSpPr>
        <p:spPr>
          <a:xfrm>
            <a:off x="10122679" y="481857"/>
            <a:ext cx="1826756"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Analyse</a:t>
            </a:r>
            <a:endParaRPr sz="2400" dirty="0">
              <a:solidFill>
                <a:schemeClr val="lt1"/>
              </a:solidFill>
              <a:latin typeface="Google Sans"/>
              <a:ea typeface="Fira Sans Condensed Medium"/>
              <a:cs typeface="Fira Sans Condensed Medium"/>
              <a:sym typeface="Fira Sans Condensed Medium"/>
            </a:endParaRPr>
          </a:p>
        </p:txBody>
      </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892424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Nettoyage des variables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6" name="ZoneTexte 25">
            <a:extLst>
              <a:ext uri="{FF2B5EF4-FFF2-40B4-BE49-F238E27FC236}">
                <a16:creationId xmlns:a16="http://schemas.microsoft.com/office/drawing/2014/main" id="{FB30D361-EF35-47B2-A0BD-B740273B4C80}"/>
              </a:ext>
            </a:extLst>
          </p:cNvPr>
          <p:cNvSpPr txBox="1"/>
          <p:nvPr/>
        </p:nvSpPr>
        <p:spPr>
          <a:xfrm>
            <a:off x="835633" y="1358827"/>
            <a:ext cx="3107718" cy="400110"/>
          </a:xfrm>
          <a:prstGeom prst="rect">
            <a:avLst/>
          </a:prstGeom>
          <a:noFill/>
        </p:spPr>
        <p:txBody>
          <a:bodyPr wrap="square">
            <a:spAutoFit/>
          </a:bodyPr>
          <a:lstStyle/>
          <a:p>
            <a:r>
              <a:rPr lang="fr-FR" sz="2000" b="1" u="none" strike="noStrike" dirty="0">
                <a:solidFill>
                  <a:srgbClr val="000000"/>
                </a:solidFill>
                <a:effectLst/>
                <a:latin typeface="Google Sans"/>
              </a:rPr>
              <a:t>Passage au log</a:t>
            </a:r>
          </a:p>
        </p:txBody>
      </p:sp>
      <p:pic>
        <p:nvPicPr>
          <p:cNvPr id="31" name="Image 30">
            <a:extLst>
              <a:ext uri="{FF2B5EF4-FFF2-40B4-BE49-F238E27FC236}">
                <a16:creationId xmlns:a16="http://schemas.microsoft.com/office/drawing/2014/main" id="{FB73C954-349D-403D-94EC-BF08ACAC9C4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1358827"/>
            <a:ext cx="457727" cy="427272"/>
          </a:xfrm>
          <a:prstGeom prst="rect">
            <a:avLst/>
          </a:prstGeom>
        </p:spPr>
      </p:pic>
      <p:sp>
        <p:nvSpPr>
          <p:cNvPr id="32" name="ZoneTexte 31">
            <a:extLst>
              <a:ext uri="{FF2B5EF4-FFF2-40B4-BE49-F238E27FC236}">
                <a16:creationId xmlns:a16="http://schemas.microsoft.com/office/drawing/2014/main" id="{7A1E514F-0120-40A6-A469-C73E2FE6D6D1}"/>
              </a:ext>
            </a:extLst>
          </p:cNvPr>
          <p:cNvSpPr txBox="1"/>
          <p:nvPr/>
        </p:nvSpPr>
        <p:spPr>
          <a:xfrm>
            <a:off x="4898791" y="1565349"/>
            <a:ext cx="4083844" cy="400110"/>
          </a:xfrm>
          <a:prstGeom prst="rect">
            <a:avLst/>
          </a:prstGeom>
          <a:noFill/>
        </p:spPr>
        <p:txBody>
          <a:bodyPr wrap="square">
            <a:spAutoFit/>
          </a:bodyPr>
          <a:lstStyle/>
          <a:p>
            <a:r>
              <a:rPr lang="fr-FR" sz="2000" b="1" u="none" strike="noStrike" dirty="0">
                <a:solidFill>
                  <a:srgbClr val="000000"/>
                </a:solidFill>
                <a:effectLst/>
                <a:latin typeface="Google Sans"/>
              </a:rPr>
              <a:t>Traitement des valeurs manquantes</a:t>
            </a:r>
          </a:p>
        </p:txBody>
      </p:sp>
      <p:pic>
        <p:nvPicPr>
          <p:cNvPr id="33" name="Image 32">
            <a:extLst>
              <a:ext uri="{FF2B5EF4-FFF2-40B4-BE49-F238E27FC236}">
                <a16:creationId xmlns:a16="http://schemas.microsoft.com/office/drawing/2014/main" id="{231E7BAD-C9F3-44F3-B144-CAC78A8710CA}"/>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41064" y="1565349"/>
            <a:ext cx="457727" cy="427272"/>
          </a:xfrm>
          <a:prstGeom prst="rect">
            <a:avLst/>
          </a:prstGeom>
        </p:spPr>
      </p:pic>
      <p:sp>
        <p:nvSpPr>
          <p:cNvPr id="34" name="ZoneTexte 33">
            <a:extLst>
              <a:ext uri="{FF2B5EF4-FFF2-40B4-BE49-F238E27FC236}">
                <a16:creationId xmlns:a16="http://schemas.microsoft.com/office/drawing/2014/main" id="{29C4F11A-1D1A-4C3C-AEBA-0DB114165BB5}"/>
              </a:ext>
            </a:extLst>
          </p:cNvPr>
          <p:cNvSpPr txBox="1"/>
          <p:nvPr/>
        </p:nvSpPr>
        <p:spPr>
          <a:xfrm>
            <a:off x="4826326" y="1992621"/>
            <a:ext cx="4539224" cy="646331"/>
          </a:xfrm>
          <a:prstGeom prst="rect">
            <a:avLst/>
          </a:prstGeom>
          <a:noFill/>
        </p:spPr>
        <p:txBody>
          <a:bodyPr wrap="square">
            <a:spAutoFit/>
          </a:bodyPr>
          <a:lstStyle/>
          <a:p>
            <a:pPr marL="285750" indent="-285750">
              <a:buFont typeface="Wingdings" panose="05000000000000000000" pitchFamily="2" charset="2"/>
              <a:buChar char="§"/>
            </a:pPr>
            <a:r>
              <a:rPr lang="en-US" u="none" strike="noStrike" dirty="0" err="1">
                <a:solidFill>
                  <a:srgbClr val="000000"/>
                </a:solidFill>
                <a:effectLst/>
                <a:latin typeface="docs-Roboto"/>
              </a:rPr>
              <a:t>Textuelle</a:t>
            </a:r>
            <a:r>
              <a:rPr lang="en-US" u="none" strike="noStrike" dirty="0">
                <a:solidFill>
                  <a:srgbClr val="000000"/>
                </a:solidFill>
                <a:effectLst/>
                <a:latin typeface="docs-Roboto"/>
              </a:rPr>
              <a:t> : (Brand, </a:t>
            </a:r>
            <a:r>
              <a:rPr lang="en-US" dirty="0" err="1">
                <a:solidFill>
                  <a:srgbClr val="000000"/>
                </a:solidFill>
                <a:latin typeface="docs-Roboto"/>
              </a:rPr>
              <a:t>Product_specifications</a:t>
            </a:r>
            <a:r>
              <a:rPr lang="en-US" dirty="0">
                <a:solidFill>
                  <a:srgbClr val="000000"/>
                </a:solidFill>
                <a:latin typeface="docs-Roboto"/>
              </a:rPr>
              <a:t>)</a:t>
            </a:r>
          </a:p>
          <a:p>
            <a:pPr marL="285750" indent="-285750">
              <a:buFont typeface="Wingdings" panose="05000000000000000000" pitchFamily="2" charset="2"/>
              <a:buChar char="§"/>
            </a:pPr>
            <a:r>
              <a:rPr lang="en-US" dirty="0">
                <a:solidFill>
                  <a:srgbClr val="000000"/>
                </a:solidFill>
                <a:latin typeface="docs-Roboto"/>
              </a:rPr>
              <a:t>Numérique : Retail price</a:t>
            </a:r>
          </a:p>
        </p:txBody>
      </p:sp>
      <p:pic>
        <p:nvPicPr>
          <p:cNvPr id="7" name="Image 6">
            <a:extLst>
              <a:ext uri="{FF2B5EF4-FFF2-40B4-BE49-F238E27FC236}">
                <a16:creationId xmlns:a16="http://schemas.microsoft.com/office/drawing/2014/main" id="{00A30BC1-DE3D-426A-9B9A-52AA84D9A46C}"/>
              </a:ext>
            </a:extLst>
          </p:cNvPr>
          <p:cNvPicPr>
            <a:picLocks noChangeAspect="1"/>
          </p:cNvPicPr>
          <p:nvPr/>
        </p:nvPicPr>
        <p:blipFill rotWithShape="1">
          <a:blip r:embed="rId4"/>
          <a:srcRect b="27849"/>
          <a:stretch/>
        </p:blipFill>
        <p:spPr>
          <a:xfrm>
            <a:off x="4669927" y="2919566"/>
            <a:ext cx="6767835" cy="2836166"/>
          </a:xfrm>
          <a:prstGeom prst="rect">
            <a:avLst/>
          </a:prstGeom>
          <a:ln>
            <a:noFill/>
          </a:ln>
          <a:effectLst>
            <a:outerShdw blurRad="292100" dist="139700" dir="2700000" algn="tl" rotWithShape="0">
              <a:srgbClr val="333333">
                <a:alpha val="65000"/>
              </a:srgbClr>
            </a:outerShdw>
          </a:effectLst>
        </p:spPr>
      </p:pic>
      <p:sp>
        <p:nvSpPr>
          <p:cNvPr id="53" name="Google Shape;889;p38">
            <a:extLst>
              <a:ext uri="{FF2B5EF4-FFF2-40B4-BE49-F238E27FC236}">
                <a16:creationId xmlns:a16="http://schemas.microsoft.com/office/drawing/2014/main" id="{D239B662-12F8-4966-82C6-471AC6037661}"/>
              </a:ext>
            </a:extLst>
          </p:cNvPr>
          <p:cNvSpPr/>
          <p:nvPr/>
        </p:nvSpPr>
        <p:spPr>
          <a:xfrm>
            <a:off x="9999134" y="1240301"/>
            <a:ext cx="2054561" cy="969975"/>
          </a:xfrm>
          <a:custGeom>
            <a:avLst/>
            <a:gdLst/>
            <a:ahLst/>
            <a:cxnLst/>
            <a:rect l="l" t="t" r="r" b="b"/>
            <a:pathLst>
              <a:path w="30979" h="13004" extrusionOk="0">
                <a:moveTo>
                  <a:pt x="1" y="1"/>
                </a:moveTo>
                <a:lnTo>
                  <a:pt x="3655" y="6503"/>
                </a:lnTo>
                <a:lnTo>
                  <a:pt x="1" y="13003"/>
                </a:lnTo>
                <a:lnTo>
                  <a:pt x="27323" y="13003"/>
                </a:lnTo>
                <a:lnTo>
                  <a:pt x="30979" y="6503"/>
                </a:lnTo>
                <a:lnTo>
                  <a:pt x="27323" y="1"/>
                </a:ln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90;p38">
            <a:extLst>
              <a:ext uri="{FF2B5EF4-FFF2-40B4-BE49-F238E27FC236}">
                <a16:creationId xmlns:a16="http://schemas.microsoft.com/office/drawing/2014/main" id="{A1FA3793-79C1-44EF-A208-E65AF094FC23}"/>
              </a:ext>
            </a:extLst>
          </p:cNvPr>
          <p:cNvSpPr txBox="1"/>
          <p:nvPr/>
        </p:nvSpPr>
        <p:spPr>
          <a:xfrm>
            <a:off x="10075222" y="1556238"/>
            <a:ext cx="197847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Traitement</a:t>
            </a:r>
            <a:endParaRPr sz="2400" dirty="0">
              <a:solidFill>
                <a:schemeClr val="lt1"/>
              </a:solidFill>
              <a:latin typeface="Google Sans"/>
              <a:ea typeface="Fira Sans Condensed Medium"/>
              <a:cs typeface="Fira Sans Condensed Medium"/>
              <a:sym typeface="Fira Sans Condensed Medium"/>
            </a:endParaRPr>
          </a:p>
        </p:txBody>
      </p:sp>
      <p:pic>
        <p:nvPicPr>
          <p:cNvPr id="18" name="Image 17">
            <a:extLst>
              <a:ext uri="{FF2B5EF4-FFF2-40B4-BE49-F238E27FC236}">
                <a16:creationId xmlns:a16="http://schemas.microsoft.com/office/drawing/2014/main" id="{0645AAB5-174D-49DF-9461-8E305912BA61}"/>
              </a:ext>
            </a:extLst>
          </p:cNvPr>
          <p:cNvPicPr>
            <a:picLocks noChangeAspect="1"/>
          </p:cNvPicPr>
          <p:nvPr/>
        </p:nvPicPr>
        <p:blipFill rotWithShape="1">
          <a:blip r:embed="rId5"/>
          <a:srcRect t="5685" r="49568"/>
          <a:stretch/>
        </p:blipFill>
        <p:spPr>
          <a:xfrm>
            <a:off x="585099" y="2344347"/>
            <a:ext cx="3489244" cy="2594382"/>
          </a:xfrm>
          <a:prstGeom prst="rect">
            <a:avLst/>
          </a:prstGeom>
          <a:ln>
            <a:noFill/>
          </a:ln>
          <a:effectLst>
            <a:outerShdw blurRad="292100" dist="139700" dir="2700000" algn="tl" rotWithShape="0">
              <a:srgbClr val="333333">
                <a:alpha val="65000"/>
              </a:srgbClr>
            </a:outerShdw>
          </a:effectLst>
        </p:spPr>
      </p:pic>
      <p:sp>
        <p:nvSpPr>
          <p:cNvPr id="19" name="ZoneTexte 18">
            <a:extLst>
              <a:ext uri="{FF2B5EF4-FFF2-40B4-BE49-F238E27FC236}">
                <a16:creationId xmlns:a16="http://schemas.microsoft.com/office/drawing/2014/main" id="{6212E629-0344-45C6-803F-93B5218B1F12}"/>
              </a:ext>
            </a:extLst>
          </p:cNvPr>
          <p:cNvSpPr txBox="1"/>
          <p:nvPr/>
        </p:nvSpPr>
        <p:spPr>
          <a:xfrm>
            <a:off x="744627" y="1832909"/>
            <a:ext cx="3329716" cy="369332"/>
          </a:xfrm>
          <a:prstGeom prst="rect">
            <a:avLst/>
          </a:prstGeom>
          <a:noFill/>
        </p:spPr>
        <p:txBody>
          <a:bodyPr wrap="square">
            <a:spAutoFit/>
          </a:bodyPr>
          <a:lstStyle/>
          <a:p>
            <a:pPr marL="285750" indent="-285750">
              <a:buFont typeface="Wingdings" panose="05000000000000000000" pitchFamily="2" charset="2"/>
              <a:buChar char="§"/>
            </a:pPr>
            <a:r>
              <a:rPr lang="en-US" dirty="0">
                <a:solidFill>
                  <a:srgbClr val="000000"/>
                </a:solidFill>
                <a:latin typeface="docs-Roboto"/>
              </a:rPr>
              <a:t>Retail price</a:t>
            </a:r>
          </a:p>
        </p:txBody>
      </p:sp>
    </p:spTree>
    <p:extLst>
      <p:ext uri="{BB962C8B-B14F-4D97-AF65-F5344CB8AC3E}">
        <p14:creationId xmlns:p14="http://schemas.microsoft.com/office/powerpoint/2010/main" val="56614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Traitement des données</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4.</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C9BB8AC8-1ACE-49FD-86AD-CD4F76257EA6}"/>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400E4523-580F-4899-BED0-42D7A0AF2D77}"/>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F20B039F-8F5A-4C1D-871B-3315A96C9FB4}"/>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C77AEED6-ECA5-4AC4-B32E-8D528FCF381E}"/>
                </a:ext>
              </a:extLst>
            </p:cNvPr>
            <p:cNvSpPr/>
            <p:nvPr/>
          </p:nvSpPr>
          <p:spPr>
            <a:xfrm>
              <a:off x="5620555" y="5975262"/>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22">
              <a:extLst>
                <a:ext uri="{FF2B5EF4-FFF2-40B4-BE49-F238E27FC236}">
                  <a16:creationId xmlns:a16="http://schemas.microsoft.com/office/drawing/2014/main" id="{942DDD12-CE55-4AE7-95DF-FB4C65302FB0}"/>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62767745-BF55-4FE8-AC47-148E997E4809}"/>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82847262-7BB2-4FC0-8B01-87736809AB3F}"/>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C61B6D0E-800A-45FE-BCB1-754DB4145D0E}"/>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FDCE5AB2-04FC-44BD-BF3B-89BB5690FF46}"/>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BB152C68-3D07-4F29-8EAC-3E7B34FF3A64}"/>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3C1A9256-64EA-4577-9C2F-C294EEBFFEA9}"/>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C8CDA1B1-29B7-4DE1-9651-1FB5CC0E187A}"/>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84EF3FF2-AA93-449C-94D2-0234D0D56060}"/>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4E1B6EF7-15AE-4FD1-8C2A-CA418E100D83}"/>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0B1E9A3B-1DC5-4E6E-9342-910B511D4C4A}"/>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28865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Traitement des données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0" name="Rectangle 19">
            <a:extLst>
              <a:ext uri="{FF2B5EF4-FFF2-40B4-BE49-F238E27FC236}">
                <a16:creationId xmlns:a16="http://schemas.microsoft.com/office/drawing/2014/main" id="{E31AC629-C929-4943-BF27-9F468995ABAF}"/>
              </a:ext>
            </a:extLst>
          </p:cNvPr>
          <p:cNvSpPr/>
          <p:nvPr/>
        </p:nvSpPr>
        <p:spPr>
          <a:xfrm>
            <a:off x="1160765" y="3692759"/>
            <a:ext cx="9597335" cy="219543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8E677DC8-5598-4295-8834-F7922D2B167E}"/>
              </a:ext>
            </a:extLst>
          </p:cNvPr>
          <p:cNvSpPr/>
          <p:nvPr/>
        </p:nvSpPr>
        <p:spPr>
          <a:xfrm>
            <a:off x="1160765" y="1489404"/>
            <a:ext cx="9597335" cy="2195433"/>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id="{1A13E933-0828-4317-B029-E436B85D1A12}"/>
              </a:ext>
            </a:extLst>
          </p:cNvPr>
          <p:cNvSpPr txBox="1"/>
          <p:nvPr/>
        </p:nvSpPr>
        <p:spPr>
          <a:xfrm rot="16200000">
            <a:off x="391639" y="2402453"/>
            <a:ext cx="2195432" cy="369332"/>
          </a:xfrm>
          <a:prstGeom prst="rect">
            <a:avLst/>
          </a:prstGeom>
          <a:noFill/>
          <a:ln>
            <a:solidFill>
              <a:schemeClr val="accent4">
                <a:lumMod val="60000"/>
                <a:lumOff val="40000"/>
              </a:schemeClr>
            </a:solidFill>
          </a:ln>
        </p:spPr>
        <p:txBody>
          <a:bodyPr wrap="square">
            <a:spAutoFit/>
          </a:bodyPr>
          <a:lstStyle/>
          <a:p>
            <a:pPr algn="ctr"/>
            <a:r>
              <a:rPr lang="es-ES" b="1" dirty="0">
                <a:ln>
                  <a:solidFill>
                    <a:schemeClr val="accent4">
                      <a:lumMod val="50000"/>
                    </a:schemeClr>
                  </a:solidFill>
                </a:ln>
                <a:solidFill>
                  <a:schemeClr val="accent4">
                    <a:lumMod val="50000"/>
                  </a:schemeClr>
                </a:solidFill>
                <a:latin typeface="Google Sans"/>
              </a:rPr>
              <a:t>T</a:t>
            </a:r>
            <a:r>
              <a:rPr lang="fr-FR" b="1" dirty="0" err="1">
                <a:ln>
                  <a:solidFill>
                    <a:schemeClr val="accent4">
                      <a:lumMod val="50000"/>
                    </a:schemeClr>
                  </a:solidFill>
                </a:ln>
                <a:solidFill>
                  <a:schemeClr val="accent4">
                    <a:lumMod val="50000"/>
                  </a:schemeClr>
                </a:solidFill>
                <a:latin typeface="Google Sans"/>
              </a:rPr>
              <a:t>extuelles</a:t>
            </a:r>
            <a:endParaRPr lang="fr-FR" sz="1800" b="1" dirty="0">
              <a:ln>
                <a:solidFill>
                  <a:schemeClr val="accent4">
                    <a:lumMod val="50000"/>
                  </a:schemeClr>
                </a:solidFill>
              </a:ln>
              <a:solidFill>
                <a:schemeClr val="accent4">
                  <a:lumMod val="50000"/>
                </a:schemeClr>
              </a:solidFill>
              <a:latin typeface="Google Sans"/>
            </a:endParaRPr>
          </a:p>
        </p:txBody>
      </p:sp>
      <p:sp>
        <p:nvSpPr>
          <p:cNvPr id="64" name="ZoneTexte 63">
            <a:extLst>
              <a:ext uri="{FF2B5EF4-FFF2-40B4-BE49-F238E27FC236}">
                <a16:creationId xmlns:a16="http://schemas.microsoft.com/office/drawing/2014/main" id="{2765E430-5B82-4395-95DC-A378EE71299A}"/>
              </a:ext>
            </a:extLst>
          </p:cNvPr>
          <p:cNvSpPr txBox="1"/>
          <p:nvPr/>
        </p:nvSpPr>
        <p:spPr>
          <a:xfrm rot="16200000">
            <a:off x="392210" y="4608306"/>
            <a:ext cx="2193989" cy="369332"/>
          </a:xfrm>
          <a:prstGeom prst="rect">
            <a:avLst/>
          </a:prstGeom>
          <a:noFill/>
          <a:ln>
            <a:solidFill>
              <a:schemeClr val="accent5">
                <a:lumMod val="60000"/>
                <a:lumOff val="40000"/>
              </a:schemeClr>
            </a:solidFill>
          </a:ln>
        </p:spPr>
        <p:txBody>
          <a:bodyPr wrap="square" anchor="ctr">
            <a:spAutoFit/>
          </a:bodyPr>
          <a:lstStyle/>
          <a:p>
            <a:pPr algn="ctr"/>
            <a:r>
              <a:rPr lang="fr-FR" sz="1800" b="1" dirty="0">
                <a:ln>
                  <a:solidFill>
                    <a:schemeClr val="accent5">
                      <a:lumMod val="50000"/>
                    </a:schemeClr>
                  </a:solidFill>
                </a:ln>
                <a:solidFill>
                  <a:schemeClr val="accent5">
                    <a:lumMod val="50000"/>
                  </a:schemeClr>
                </a:solidFill>
                <a:latin typeface="Google Sans"/>
              </a:rPr>
              <a:t>Visuelles</a:t>
            </a:r>
          </a:p>
        </p:txBody>
      </p:sp>
      <p:sp>
        <p:nvSpPr>
          <p:cNvPr id="18" name="Google Shape;189;p19">
            <a:extLst>
              <a:ext uri="{FF2B5EF4-FFF2-40B4-BE49-F238E27FC236}">
                <a16:creationId xmlns:a16="http://schemas.microsoft.com/office/drawing/2014/main" id="{0EE75342-537A-438B-A014-B203FB9D0BE8}"/>
              </a:ext>
            </a:extLst>
          </p:cNvPr>
          <p:cNvSpPr/>
          <p:nvPr/>
        </p:nvSpPr>
        <p:spPr>
          <a:xfrm>
            <a:off x="1901165" y="1949937"/>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A67AC840-837F-469B-B0A9-ED0AD3CC0C26}"/>
              </a:ext>
            </a:extLst>
          </p:cNvPr>
          <p:cNvSpPr txBox="1"/>
          <p:nvPr/>
        </p:nvSpPr>
        <p:spPr>
          <a:xfrm>
            <a:off x="2296343" y="2147399"/>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22" name="Google Shape;197;p19">
            <a:extLst>
              <a:ext uri="{FF2B5EF4-FFF2-40B4-BE49-F238E27FC236}">
                <a16:creationId xmlns:a16="http://schemas.microsoft.com/office/drawing/2014/main" id="{CB9E6654-8739-4F3A-8924-12991125C0A0}"/>
              </a:ext>
            </a:extLst>
          </p:cNvPr>
          <p:cNvSpPr/>
          <p:nvPr/>
        </p:nvSpPr>
        <p:spPr>
          <a:xfrm>
            <a:off x="3527076"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3CBF4DD6-A543-4734-82A2-B4C92E5B6723}"/>
              </a:ext>
            </a:extLst>
          </p:cNvPr>
          <p:cNvSpPr txBox="1"/>
          <p:nvPr/>
        </p:nvSpPr>
        <p:spPr>
          <a:xfrm>
            <a:off x="3527577"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26" name="Google Shape;189;p19">
            <a:extLst>
              <a:ext uri="{FF2B5EF4-FFF2-40B4-BE49-F238E27FC236}">
                <a16:creationId xmlns:a16="http://schemas.microsoft.com/office/drawing/2014/main" id="{D66DAA3D-B99D-4294-B747-EF88DE6D2F53}"/>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24262E05-591B-4618-A0AD-BCDBDC96FE9C}"/>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22A325C3-6C0D-42E3-A33F-1D0131CFEF51}"/>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2AA50079-56BB-48BF-B3F8-88658946D817}"/>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31" name="Google Shape;189;p19">
            <a:extLst>
              <a:ext uri="{FF2B5EF4-FFF2-40B4-BE49-F238E27FC236}">
                <a16:creationId xmlns:a16="http://schemas.microsoft.com/office/drawing/2014/main" id="{363D92F1-90E4-452B-9171-4BD8083963BD}"/>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93;p19">
            <a:extLst>
              <a:ext uri="{FF2B5EF4-FFF2-40B4-BE49-F238E27FC236}">
                <a16:creationId xmlns:a16="http://schemas.microsoft.com/office/drawing/2014/main" id="{9CE5D129-D9E2-4074-B922-D584155874B0}"/>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33" name="Google Shape;197;p19">
            <a:extLst>
              <a:ext uri="{FF2B5EF4-FFF2-40B4-BE49-F238E27FC236}">
                <a16:creationId xmlns:a16="http://schemas.microsoft.com/office/drawing/2014/main" id="{8894E3B7-4ADD-4A84-BDEA-7DE1B9A27CA3}"/>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4" name="Google Shape;204;p19">
            <a:extLst>
              <a:ext uri="{FF2B5EF4-FFF2-40B4-BE49-F238E27FC236}">
                <a16:creationId xmlns:a16="http://schemas.microsoft.com/office/drawing/2014/main" id="{863AF158-D437-456F-AFD3-01AC34023795}"/>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36" name="Google Shape;87;p14">
            <a:extLst>
              <a:ext uri="{FF2B5EF4-FFF2-40B4-BE49-F238E27FC236}">
                <a16:creationId xmlns:a16="http://schemas.microsoft.com/office/drawing/2014/main" id="{481030FE-2F76-4034-8324-66808EC3B64B}"/>
              </a:ext>
            </a:extLst>
          </p:cNvPr>
          <p:cNvCxnSpPr>
            <a:cxnSpLocks/>
          </p:cNvCxnSpPr>
          <p:nvPr/>
        </p:nvCxnSpPr>
        <p:spPr>
          <a:xfrm flipV="1">
            <a:off x="8892692" y="2806751"/>
            <a:ext cx="61" cy="160716"/>
          </a:xfrm>
          <a:prstGeom prst="straightConnector1">
            <a:avLst/>
          </a:prstGeom>
          <a:noFill/>
          <a:ln w="28575" cap="flat" cmpd="sng">
            <a:solidFill>
              <a:srgbClr val="7451EB"/>
            </a:solidFill>
            <a:prstDash val="solid"/>
            <a:round/>
            <a:headEnd type="none" w="med" len="med"/>
            <a:tailEnd type="none" w="med" len="med"/>
          </a:ln>
        </p:spPr>
      </p:cxnSp>
      <p:sp>
        <p:nvSpPr>
          <p:cNvPr id="37" name="Google Shape;89;p14">
            <a:extLst>
              <a:ext uri="{FF2B5EF4-FFF2-40B4-BE49-F238E27FC236}">
                <a16:creationId xmlns:a16="http://schemas.microsoft.com/office/drawing/2014/main" id="{FE2A2F19-BBE8-4E81-AD34-EE87D3CAE90F}"/>
              </a:ext>
            </a:extLst>
          </p:cNvPr>
          <p:cNvSpPr txBox="1"/>
          <p:nvPr/>
        </p:nvSpPr>
        <p:spPr>
          <a:xfrm>
            <a:off x="8150066" y="2969648"/>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err="1">
                <a:solidFill>
                  <a:srgbClr val="252525"/>
                </a:solidFill>
                <a:latin typeface="Google Sans"/>
                <a:ea typeface="Roboto"/>
                <a:cs typeface="Roboto"/>
                <a:sym typeface="Roboto"/>
              </a:rPr>
              <a:t>BoW</a:t>
            </a:r>
            <a:r>
              <a:rPr lang="fr-FR" sz="1200" dirty="0">
                <a:solidFill>
                  <a:srgbClr val="252525"/>
                </a:solidFill>
                <a:latin typeface="Google Sans"/>
                <a:ea typeface="Roboto"/>
                <a:cs typeface="Roboto"/>
                <a:sym typeface="Roboto"/>
              </a:rPr>
              <a:t> et TF-IDF</a:t>
            </a:r>
            <a:endParaRPr lang="fr-FR" sz="1200" b="1" dirty="0">
              <a:solidFill>
                <a:srgbClr val="70AD47"/>
              </a:solidFill>
              <a:latin typeface="Google Sans"/>
              <a:ea typeface="Roboto"/>
              <a:cs typeface="Roboto"/>
              <a:sym typeface="Roboto"/>
            </a:endParaRPr>
          </a:p>
        </p:txBody>
      </p:sp>
      <p:cxnSp>
        <p:nvCxnSpPr>
          <p:cNvPr id="39" name="Google Shape;87;p14">
            <a:extLst>
              <a:ext uri="{FF2B5EF4-FFF2-40B4-BE49-F238E27FC236}">
                <a16:creationId xmlns:a16="http://schemas.microsoft.com/office/drawing/2014/main" id="{2640757A-0D7B-4DC6-92CB-BC0EDA56D088}"/>
              </a:ext>
            </a:extLst>
          </p:cNvPr>
          <p:cNvCxnSpPr>
            <a:cxnSpLocks/>
          </p:cNvCxnSpPr>
          <p:nvPr/>
        </p:nvCxnSpPr>
        <p:spPr>
          <a:xfrm flipV="1">
            <a:off x="4806382" y="2804742"/>
            <a:ext cx="61" cy="160716"/>
          </a:xfrm>
          <a:prstGeom prst="straightConnector1">
            <a:avLst/>
          </a:prstGeom>
          <a:noFill/>
          <a:ln w="28575" cap="flat" cmpd="sng">
            <a:solidFill>
              <a:srgbClr val="7F7F7F"/>
            </a:solidFill>
            <a:prstDash val="solid"/>
            <a:round/>
            <a:headEnd type="none" w="med" len="med"/>
            <a:tailEnd type="none" w="med" len="med"/>
          </a:ln>
        </p:spPr>
      </p:cxnSp>
      <p:sp>
        <p:nvSpPr>
          <p:cNvPr id="40" name="Google Shape;89;p14">
            <a:extLst>
              <a:ext uri="{FF2B5EF4-FFF2-40B4-BE49-F238E27FC236}">
                <a16:creationId xmlns:a16="http://schemas.microsoft.com/office/drawing/2014/main" id="{811C6E98-E2C6-49FC-A798-17B42ED2AF5E}"/>
              </a:ext>
            </a:extLst>
          </p:cNvPr>
          <p:cNvSpPr txBox="1"/>
          <p:nvPr/>
        </p:nvSpPr>
        <p:spPr>
          <a:xfrm>
            <a:off x="3866451" y="2967639"/>
            <a:ext cx="1883946" cy="496660"/>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200" dirty="0">
                <a:solidFill>
                  <a:srgbClr val="252525"/>
                </a:solidFill>
                <a:latin typeface="Google Sans"/>
                <a:ea typeface="Roboto"/>
                <a:cs typeface="Roboto"/>
                <a:sym typeface="Roboto"/>
              </a:rPr>
              <a:t>Tokenisation, nettoyage, suppression, etc.</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DA2F023C-9D00-4092-979B-BAEF87A85906}"/>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884C6099-46C4-4E77-A35F-663347E6B139}"/>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215CC3A-19F8-4C02-8CEA-4647920850A2}"/>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22DB2B29-0AAB-445B-A0EE-E11F6CC906B3}"/>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51" name="Google Shape;87;p14">
            <a:extLst>
              <a:ext uri="{FF2B5EF4-FFF2-40B4-BE49-F238E27FC236}">
                <a16:creationId xmlns:a16="http://schemas.microsoft.com/office/drawing/2014/main" id="{09B46CD4-B0F2-44BB-8C9C-D97194FBE51B}"/>
              </a:ext>
            </a:extLst>
          </p:cNvPr>
          <p:cNvCxnSpPr>
            <a:cxnSpLocks/>
          </p:cNvCxnSpPr>
          <p:nvPr/>
        </p:nvCxnSpPr>
        <p:spPr>
          <a:xfrm flipV="1">
            <a:off x="2804310" y="2804742"/>
            <a:ext cx="61" cy="160716"/>
          </a:xfrm>
          <a:prstGeom prst="straightConnector1">
            <a:avLst/>
          </a:prstGeom>
          <a:noFill/>
          <a:ln w="28575" cap="flat" cmpd="sng">
            <a:solidFill>
              <a:srgbClr val="548235"/>
            </a:solidFill>
            <a:prstDash val="solid"/>
            <a:round/>
            <a:headEnd type="none" w="med" len="med"/>
            <a:tailEnd type="none" w="med" len="med"/>
          </a:ln>
        </p:spPr>
      </p:cxnSp>
      <p:sp>
        <p:nvSpPr>
          <p:cNvPr id="52" name="Google Shape;89;p14">
            <a:extLst>
              <a:ext uri="{FF2B5EF4-FFF2-40B4-BE49-F238E27FC236}">
                <a16:creationId xmlns:a16="http://schemas.microsoft.com/office/drawing/2014/main" id="{D7FAF724-D5FA-4278-B3BF-386B4F081031}"/>
              </a:ext>
            </a:extLst>
          </p:cNvPr>
          <p:cNvSpPr txBox="1"/>
          <p:nvPr/>
        </p:nvSpPr>
        <p:spPr>
          <a:xfrm>
            <a:off x="2014168" y="2967639"/>
            <a:ext cx="1577218" cy="496660"/>
          </a:xfrm>
          <a:prstGeom prst="rect">
            <a:avLst/>
          </a:prstGeom>
          <a:noFill/>
          <a:ln w="28575" cap="flat" cmpd="sng">
            <a:solidFill>
              <a:srgbClr val="5482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Caractères spéciaux et contraction.</a:t>
            </a:r>
            <a:endParaRPr lang="fr-FR" sz="1200" b="1" dirty="0">
              <a:solidFill>
                <a:srgbClr val="70AD47"/>
              </a:solidFill>
              <a:latin typeface="Google Sans"/>
              <a:ea typeface="Roboto"/>
              <a:cs typeface="Roboto"/>
              <a:sym typeface="Roboto"/>
            </a:endParaRPr>
          </a:p>
        </p:txBody>
      </p:sp>
      <p:pic>
        <p:nvPicPr>
          <p:cNvPr id="4" name="Image 3">
            <a:extLst>
              <a:ext uri="{FF2B5EF4-FFF2-40B4-BE49-F238E27FC236}">
                <a16:creationId xmlns:a16="http://schemas.microsoft.com/office/drawing/2014/main" id="{3A0C88F7-E1A5-4FE3-A472-BAC36BEB1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27" y="2225298"/>
            <a:ext cx="304762" cy="304762"/>
          </a:xfrm>
          <a:prstGeom prst="rect">
            <a:avLst/>
          </a:prstGeom>
        </p:spPr>
      </p:pic>
      <p:pic>
        <p:nvPicPr>
          <p:cNvPr id="9" name="Image 8">
            <a:extLst>
              <a:ext uri="{FF2B5EF4-FFF2-40B4-BE49-F238E27FC236}">
                <a16:creationId xmlns:a16="http://schemas.microsoft.com/office/drawing/2014/main" id="{16115BA7-6E34-4931-BC18-9314C4961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pic>
        <p:nvPicPr>
          <p:cNvPr id="56" name="Image 55">
            <a:extLst>
              <a:ext uri="{FF2B5EF4-FFF2-40B4-BE49-F238E27FC236}">
                <a16:creationId xmlns:a16="http://schemas.microsoft.com/office/drawing/2014/main" id="{600083DA-2A42-4AC6-9C14-CAC8D3136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sp>
        <p:nvSpPr>
          <p:cNvPr id="65" name="Google Shape;189;p19">
            <a:extLst>
              <a:ext uri="{FF2B5EF4-FFF2-40B4-BE49-F238E27FC236}">
                <a16:creationId xmlns:a16="http://schemas.microsoft.com/office/drawing/2014/main" id="{834E6425-850D-462C-95B0-45371727D4C4}"/>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93;p19">
            <a:extLst>
              <a:ext uri="{FF2B5EF4-FFF2-40B4-BE49-F238E27FC236}">
                <a16:creationId xmlns:a16="http://schemas.microsoft.com/office/drawing/2014/main" id="{D2197B5B-C90A-4B0C-9985-12170FE4EC53}"/>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images</a:t>
            </a:r>
            <a:endParaRPr sz="2000" dirty="0">
              <a:solidFill>
                <a:srgbClr val="FFFFFF"/>
              </a:solidFill>
              <a:latin typeface="Google Sans"/>
              <a:ea typeface="Fira Sans Condensed Medium"/>
              <a:cs typeface="Fira Sans Condensed Medium"/>
              <a:sym typeface="Fira Sans Condensed Medium"/>
            </a:endParaRPr>
          </a:p>
        </p:txBody>
      </p:sp>
      <p:sp>
        <p:nvSpPr>
          <p:cNvPr id="67" name="Google Shape;197;p19">
            <a:extLst>
              <a:ext uri="{FF2B5EF4-FFF2-40B4-BE49-F238E27FC236}">
                <a16:creationId xmlns:a16="http://schemas.microsoft.com/office/drawing/2014/main" id="{940D1BBE-3FE7-4E98-80EC-1FD3BD8D5868}"/>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68" name="Google Shape;204;p19">
            <a:extLst>
              <a:ext uri="{FF2B5EF4-FFF2-40B4-BE49-F238E27FC236}">
                <a16:creationId xmlns:a16="http://schemas.microsoft.com/office/drawing/2014/main" id="{F662AAF8-C411-4E1F-8D8F-4C68E5C7FD59}"/>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71" name="Image 70">
            <a:extLst>
              <a:ext uri="{FF2B5EF4-FFF2-40B4-BE49-F238E27FC236}">
                <a16:creationId xmlns:a16="http://schemas.microsoft.com/office/drawing/2014/main" id="{5DE0E792-67ED-4234-9777-DAC88A6C9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sp>
        <p:nvSpPr>
          <p:cNvPr id="72" name="Google Shape;189;p19">
            <a:extLst>
              <a:ext uri="{FF2B5EF4-FFF2-40B4-BE49-F238E27FC236}">
                <a16:creationId xmlns:a16="http://schemas.microsoft.com/office/drawing/2014/main" id="{BD73F0FA-F1BD-47ED-8FB1-7FF8455DBEC4}"/>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3;p19">
            <a:extLst>
              <a:ext uri="{FF2B5EF4-FFF2-40B4-BE49-F238E27FC236}">
                <a16:creationId xmlns:a16="http://schemas.microsoft.com/office/drawing/2014/main" id="{60BEC74D-F376-49E3-99CB-3DBF03C4C98F}"/>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74" name="Google Shape;197;p19">
            <a:extLst>
              <a:ext uri="{FF2B5EF4-FFF2-40B4-BE49-F238E27FC236}">
                <a16:creationId xmlns:a16="http://schemas.microsoft.com/office/drawing/2014/main" id="{7102585F-A0CF-4775-A94C-ACA56CED5531}"/>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75" name="Google Shape;204;p19">
            <a:extLst>
              <a:ext uri="{FF2B5EF4-FFF2-40B4-BE49-F238E27FC236}">
                <a16:creationId xmlns:a16="http://schemas.microsoft.com/office/drawing/2014/main" id="{43EC43B8-360B-44F0-A56F-E2D6D46DD3EC}"/>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77" name="Google Shape;87;p14">
            <a:extLst>
              <a:ext uri="{FF2B5EF4-FFF2-40B4-BE49-F238E27FC236}">
                <a16:creationId xmlns:a16="http://schemas.microsoft.com/office/drawing/2014/main" id="{8E558051-017A-411E-88D2-4022291AC0DD}"/>
              </a:ext>
            </a:extLst>
          </p:cNvPr>
          <p:cNvCxnSpPr>
            <a:cxnSpLocks/>
          </p:cNvCxnSpPr>
          <p:nvPr/>
        </p:nvCxnSpPr>
        <p:spPr>
          <a:xfrm flipV="1">
            <a:off x="5666620" y="5049932"/>
            <a:ext cx="61" cy="160716"/>
          </a:xfrm>
          <a:prstGeom prst="straightConnector1">
            <a:avLst/>
          </a:prstGeom>
          <a:noFill/>
          <a:ln w="28575" cap="flat" cmpd="sng">
            <a:solidFill>
              <a:srgbClr val="7F7F7F"/>
            </a:solidFill>
            <a:prstDash val="solid"/>
            <a:round/>
            <a:headEnd type="none" w="med" len="med"/>
            <a:tailEnd type="none" w="med" len="med"/>
          </a:ln>
        </p:spPr>
      </p:cxnSp>
      <p:sp>
        <p:nvSpPr>
          <p:cNvPr id="78" name="Google Shape;89;p14">
            <a:extLst>
              <a:ext uri="{FF2B5EF4-FFF2-40B4-BE49-F238E27FC236}">
                <a16:creationId xmlns:a16="http://schemas.microsoft.com/office/drawing/2014/main" id="{4BBE07A1-EC59-4614-B4FA-DE02574A05FF}"/>
              </a:ext>
            </a:extLst>
          </p:cNvPr>
          <p:cNvSpPr txBox="1"/>
          <p:nvPr/>
        </p:nvSpPr>
        <p:spPr>
          <a:xfrm>
            <a:off x="4842963" y="5212828"/>
            <a:ext cx="1647314" cy="600807"/>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Réduction des taille, réglage du contraste, transformation en gris.</a:t>
            </a:r>
          </a:p>
        </p:txBody>
      </p:sp>
      <p:cxnSp>
        <p:nvCxnSpPr>
          <p:cNvPr id="79" name="Google Shape;87;p14">
            <a:extLst>
              <a:ext uri="{FF2B5EF4-FFF2-40B4-BE49-F238E27FC236}">
                <a16:creationId xmlns:a16="http://schemas.microsoft.com/office/drawing/2014/main" id="{007482D1-6F85-4120-B3CD-71ED492929FA}"/>
              </a:ext>
            </a:extLst>
          </p:cNvPr>
          <p:cNvCxnSpPr>
            <a:cxnSpLocks/>
          </p:cNvCxnSpPr>
          <p:nvPr/>
        </p:nvCxnSpPr>
        <p:spPr>
          <a:xfrm flipV="1">
            <a:off x="7588729" y="5049932"/>
            <a:ext cx="61" cy="160716"/>
          </a:xfrm>
          <a:prstGeom prst="straightConnector1">
            <a:avLst/>
          </a:prstGeom>
          <a:noFill/>
          <a:ln w="28575" cap="flat" cmpd="sng">
            <a:solidFill>
              <a:srgbClr val="7451EB"/>
            </a:solidFill>
            <a:prstDash val="solid"/>
            <a:round/>
            <a:headEnd type="none" w="med" len="med"/>
            <a:tailEnd type="none" w="med" len="med"/>
          </a:ln>
        </p:spPr>
      </p:cxnSp>
      <p:sp>
        <p:nvSpPr>
          <p:cNvPr id="80" name="Google Shape;89;p14">
            <a:extLst>
              <a:ext uri="{FF2B5EF4-FFF2-40B4-BE49-F238E27FC236}">
                <a16:creationId xmlns:a16="http://schemas.microsoft.com/office/drawing/2014/main" id="{CCB18AB3-053C-454E-90DD-160DE50F1949}"/>
              </a:ext>
            </a:extLst>
          </p:cNvPr>
          <p:cNvSpPr txBox="1"/>
          <p:nvPr/>
        </p:nvSpPr>
        <p:spPr>
          <a:xfrm>
            <a:off x="6846103" y="5212829"/>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SIRF et ORB</a:t>
            </a:r>
            <a:endParaRPr lang="fr-FR" sz="1200" b="1" dirty="0">
              <a:solidFill>
                <a:srgbClr val="70AD47"/>
              </a:solidFill>
              <a:latin typeface="Google Sans"/>
              <a:ea typeface="Roboto"/>
              <a:cs typeface="Roboto"/>
              <a:sym typeface="Roboto"/>
            </a:endParaRPr>
          </a:p>
        </p:txBody>
      </p:sp>
      <p:sp>
        <p:nvSpPr>
          <p:cNvPr id="81" name="Google Shape;189;p19">
            <a:extLst>
              <a:ext uri="{FF2B5EF4-FFF2-40B4-BE49-F238E27FC236}">
                <a16:creationId xmlns:a16="http://schemas.microsoft.com/office/drawing/2014/main" id="{873B9079-4D9B-4454-9239-C5DDFECD8B84}"/>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93;p19">
            <a:extLst>
              <a:ext uri="{FF2B5EF4-FFF2-40B4-BE49-F238E27FC236}">
                <a16:creationId xmlns:a16="http://schemas.microsoft.com/office/drawing/2014/main" id="{93C3C30B-90FD-4072-B9DC-4C04672C65CB}"/>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83" name="Google Shape;197;p19">
            <a:extLst>
              <a:ext uri="{FF2B5EF4-FFF2-40B4-BE49-F238E27FC236}">
                <a16:creationId xmlns:a16="http://schemas.microsoft.com/office/drawing/2014/main" id="{DA53D310-290B-47CD-B2D0-710B0D9E8CF2}"/>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84" name="Google Shape;204;p19">
            <a:extLst>
              <a:ext uri="{FF2B5EF4-FFF2-40B4-BE49-F238E27FC236}">
                <a16:creationId xmlns:a16="http://schemas.microsoft.com/office/drawing/2014/main" id="{C8DB61EB-9E58-4FF0-B3AF-87396CDAEE24}"/>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85" name="Image 84">
            <a:extLst>
              <a:ext uri="{FF2B5EF4-FFF2-40B4-BE49-F238E27FC236}">
                <a16:creationId xmlns:a16="http://schemas.microsoft.com/office/drawing/2014/main" id="{7910260F-6979-43B7-B596-5D4EB3AB1D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cxnSp>
        <p:nvCxnSpPr>
          <p:cNvPr id="86" name="Google Shape;247;p20">
            <a:extLst>
              <a:ext uri="{FF2B5EF4-FFF2-40B4-BE49-F238E27FC236}">
                <a16:creationId xmlns:a16="http://schemas.microsoft.com/office/drawing/2014/main" id="{0CA1475B-619E-4B16-A5B4-EE7197A099A8}"/>
              </a:ext>
            </a:extLst>
          </p:cNvPr>
          <p:cNvCxnSpPr>
            <a:cxnSpLocks/>
            <a:stCxn id="46" idx="3"/>
            <a:endCxn id="87" idx="0"/>
          </p:cNvCxnSpPr>
          <p:nvPr/>
        </p:nvCxnSpPr>
        <p:spPr>
          <a:xfrm>
            <a:off x="10169792" y="2376342"/>
            <a:ext cx="588308" cy="961794"/>
          </a:xfrm>
          <a:prstGeom prst="bentConnector2">
            <a:avLst/>
          </a:prstGeom>
          <a:noFill/>
          <a:ln w="19050" cap="flat" cmpd="sng">
            <a:solidFill>
              <a:srgbClr val="44546A"/>
            </a:solidFill>
            <a:prstDash val="solid"/>
            <a:miter lim="800000"/>
            <a:headEnd type="none" w="sm" len="sm"/>
            <a:tailEnd type="stealth" w="med" len="med"/>
          </a:ln>
        </p:spPr>
      </p:cxnSp>
      <p:sp>
        <p:nvSpPr>
          <p:cNvPr id="87" name="Google Shape;232;p20">
            <a:extLst>
              <a:ext uri="{FF2B5EF4-FFF2-40B4-BE49-F238E27FC236}">
                <a16:creationId xmlns:a16="http://schemas.microsoft.com/office/drawing/2014/main" id="{195E5B3C-3F41-45C1-9B85-7853D850B11C}"/>
              </a:ext>
            </a:extLst>
          </p:cNvPr>
          <p:cNvSpPr/>
          <p:nvPr/>
        </p:nvSpPr>
        <p:spPr>
          <a:xfrm>
            <a:off x="9971159" y="3338136"/>
            <a:ext cx="1573881" cy="712800"/>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247;p20">
            <a:extLst>
              <a:ext uri="{FF2B5EF4-FFF2-40B4-BE49-F238E27FC236}">
                <a16:creationId xmlns:a16="http://schemas.microsoft.com/office/drawing/2014/main" id="{40CAB58C-1F40-40FC-B46E-6A46E27707FE}"/>
              </a:ext>
            </a:extLst>
          </p:cNvPr>
          <p:cNvCxnSpPr>
            <a:cxnSpLocks/>
            <a:stCxn id="81" idx="3"/>
            <a:endCxn id="87" idx="2"/>
          </p:cNvCxnSpPr>
          <p:nvPr/>
        </p:nvCxnSpPr>
        <p:spPr>
          <a:xfrm flipV="1">
            <a:off x="8865829" y="4050936"/>
            <a:ext cx="1892271" cy="568587"/>
          </a:xfrm>
          <a:prstGeom prst="bentConnector2">
            <a:avLst/>
          </a:prstGeom>
          <a:noFill/>
          <a:ln w="19050" cap="flat" cmpd="sng">
            <a:solidFill>
              <a:schemeClr val="dk2"/>
            </a:solidFill>
            <a:prstDash val="solid"/>
            <a:miter lim="800000"/>
            <a:headEnd type="none" w="sm" len="sm"/>
            <a:tailEnd type="stealth" w="med" len="med"/>
          </a:ln>
        </p:spPr>
      </p:cxnSp>
      <p:sp>
        <p:nvSpPr>
          <p:cNvPr id="96" name="Google Shape;258;p20">
            <a:extLst>
              <a:ext uri="{FF2B5EF4-FFF2-40B4-BE49-F238E27FC236}">
                <a16:creationId xmlns:a16="http://schemas.microsoft.com/office/drawing/2014/main" id="{6BA4DA0A-3E14-4702-8338-18A9EFFDA77C}"/>
              </a:ext>
            </a:extLst>
          </p:cNvPr>
          <p:cNvSpPr txBox="1"/>
          <p:nvPr/>
        </p:nvSpPr>
        <p:spPr>
          <a:xfrm>
            <a:off x="10024749" y="3464299"/>
            <a:ext cx="1481857" cy="457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 dirty="0">
                <a:solidFill>
                  <a:schemeClr val="lt1"/>
                </a:solidFill>
                <a:latin typeface="Google Sans"/>
                <a:ea typeface="Roboto"/>
                <a:cs typeface="Roboto"/>
                <a:sym typeface="Roboto"/>
              </a:rPr>
              <a:t>Clustering</a:t>
            </a:r>
            <a:endParaRPr dirty="0">
              <a:solidFill>
                <a:schemeClr val="lt1"/>
              </a:solidFill>
              <a:latin typeface="Google Sans"/>
              <a:ea typeface="Roboto"/>
              <a:cs typeface="Roboto"/>
              <a:sym typeface="Roboto"/>
            </a:endParaRPr>
          </a:p>
        </p:txBody>
      </p:sp>
      <p:pic>
        <p:nvPicPr>
          <p:cNvPr id="98" name="Image 97">
            <a:extLst>
              <a:ext uri="{FF2B5EF4-FFF2-40B4-BE49-F238E27FC236}">
                <a16:creationId xmlns:a16="http://schemas.microsoft.com/office/drawing/2014/main" id="{D856E4EA-4C47-4218-8DDC-133BAC166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pic>
        <p:nvPicPr>
          <p:cNvPr id="99" name="Image 98">
            <a:extLst>
              <a:ext uri="{FF2B5EF4-FFF2-40B4-BE49-F238E27FC236}">
                <a16:creationId xmlns:a16="http://schemas.microsoft.com/office/drawing/2014/main" id="{AE6DF9EB-A2CC-499B-A331-7BC186212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spTree>
    <p:extLst>
      <p:ext uri="{BB962C8B-B14F-4D97-AF65-F5344CB8AC3E}">
        <p14:creationId xmlns:p14="http://schemas.microsoft.com/office/powerpoint/2010/main" val="38035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Des données textuelles</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4.a.</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23E4350A-608A-4FEA-B656-0C624C945CDF}"/>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A5F77C29-E723-4284-AB58-B4D5D0A8D9EC}"/>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97629669-9EA0-4329-9B52-B7F33C3FD7BB}"/>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C9707E70-7088-4878-8244-27639E1B4A13}"/>
                </a:ext>
              </a:extLst>
            </p:cNvPr>
            <p:cNvSpPr/>
            <p:nvPr/>
          </p:nvSpPr>
          <p:spPr>
            <a:xfrm>
              <a:off x="5620555" y="5975262"/>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84426A68-72BA-4C74-AFB6-2AEA67FAF223}"/>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0B4135A3-32E6-4584-B68B-A3DE906971EF}"/>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688647BC-0DAB-4F46-BA10-F4DC65C9A571}"/>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BEDEA289-6E6F-4E5D-A412-BB80842C723D}"/>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6905C57E-3E21-43F2-A9D9-CB4CBFA02DA8}"/>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BD815073-9536-4798-A658-4FF7F6E12182}"/>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73DA70F7-B596-4C7F-89D5-B3BE5FD02FD1}"/>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708A433E-F66C-42FC-A0CF-DFBDC78883E0}"/>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123EC7C3-5778-4458-9622-A81501648CAD}"/>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3194D77B-7778-4573-AE9F-048007A02CDE}"/>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60C62C32-3898-4BB6-9A61-5D49D347A2B1}"/>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89792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7" y="432794"/>
            <a:ext cx="1086149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Traitement des données textuelles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Rectangle 20">
            <a:extLst>
              <a:ext uri="{FF2B5EF4-FFF2-40B4-BE49-F238E27FC236}">
                <a16:creationId xmlns:a16="http://schemas.microsoft.com/office/drawing/2014/main" id="{8E677DC8-5598-4295-8834-F7922D2B167E}"/>
              </a:ext>
            </a:extLst>
          </p:cNvPr>
          <p:cNvSpPr/>
          <p:nvPr/>
        </p:nvSpPr>
        <p:spPr>
          <a:xfrm>
            <a:off x="1160765" y="1489404"/>
            <a:ext cx="9597335" cy="2195433"/>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id="{1A13E933-0828-4317-B029-E436B85D1A12}"/>
              </a:ext>
            </a:extLst>
          </p:cNvPr>
          <p:cNvSpPr txBox="1"/>
          <p:nvPr/>
        </p:nvSpPr>
        <p:spPr>
          <a:xfrm rot="16200000">
            <a:off x="391639" y="2402453"/>
            <a:ext cx="2195432" cy="369332"/>
          </a:xfrm>
          <a:prstGeom prst="rect">
            <a:avLst/>
          </a:prstGeom>
          <a:noFill/>
          <a:ln>
            <a:solidFill>
              <a:schemeClr val="accent4">
                <a:lumMod val="60000"/>
                <a:lumOff val="40000"/>
              </a:schemeClr>
            </a:solidFill>
          </a:ln>
        </p:spPr>
        <p:txBody>
          <a:bodyPr wrap="square">
            <a:spAutoFit/>
          </a:bodyPr>
          <a:lstStyle/>
          <a:p>
            <a:pPr algn="ctr"/>
            <a:r>
              <a:rPr lang="es-ES" b="1" dirty="0">
                <a:ln>
                  <a:solidFill>
                    <a:schemeClr val="accent4">
                      <a:lumMod val="50000"/>
                    </a:schemeClr>
                  </a:solidFill>
                </a:ln>
                <a:solidFill>
                  <a:schemeClr val="accent4">
                    <a:lumMod val="50000"/>
                  </a:schemeClr>
                </a:solidFill>
                <a:latin typeface="Google Sans"/>
              </a:rPr>
              <a:t>T</a:t>
            </a:r>
            <a:r>
              <a:rPr lang="fr-FR" b="1" dirty="0" err="1">
                <a:ln>
                  <a:solidFill>
                    <a:schemeClr val="accent4">
                      <a:lumMod val="50000"/>
                    </a:schemeClr>
                  </a:solidFill>
                </a:ln>
                <a:solidFill>
                  <a:schemeClr val="accent4">
                    <a:lumMod val="50000"/>
                  </a:schemeClr>
                </a:solidFill>
                <a:latin typeface="Google Sans"/>
              </a:rPr>
              <a:t>extuelles</a:t>
            </a:r>
            <a:endParaRPr lang="fr-FR" sz="1800" b="1" dirty="0">
              <a:ln>
                <a:solidFill>
                  <a:schemeClr val="accent4">
                    <a:lumMod val="50000"/>
                  </a:schemeClr>
                </a:solidFill>
              </a:ln>
              <a:solidFill>
                <a:schemeClr val="accent4">
                  <a:lumMod val="50000"/>
                </a:schemeClr>
              </a:solidFill>
              <a:latin typeface="Google Sans"/>
            </a:endParaRPr>
          </a:p>
        </p:txBody>
      </p:sp>
      <p:sp>
        <p:nvSpPr>
          <p:cNvPr id="18" name="Google Shape;189;p19">
            <a:extLst>
              <a:ext uri="{FF2B5EF4-FFF2-40B4-BE49-F238E27FC236}">
                <a16:creationId xmlns:a16="http://schemas.microsoft.com/office/drawing/2014/main" id="{0EE75342-537A-438B-A014-B203FB9D0BE8}"/>
              </a:ext>
            </a:extLst>
          </p:cNvPr>
          <p:cNvSpPr/>
          <p:nvPr/>
        </p:nvSpPr>
        <p:spPr>
          <a:xfrm>
            <a:off x="1901165" y="1949937"/>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A67AC840-837F-469B-B0A9-ED0AD3CC0C26}"/>
              </a:ext>
            </a:extLst>
          </p:cNvPr>
          <p:cNvSpPr txBox="1"/>
          <p:nvPr/>
        </p:nvSpPr>
        <p:spPr>
          <a:xfrm>
            <a:off x="2296343" y="2147399"/>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22" name="Google Shape;197;p19">
            <a:extLst>
              <a:ext uri="{FF2B5EF4-FFF2-40B4-BE49-F238E27FC236}">
                <a16:creationId xmlns:a16="http://schemas.microsoft.com/office/drawing/2014/main" id="{CB9E6654-8739-4F3A-8924-12991125C0A0}"/>
              </a:ext>
            </a:extLst>
          </p:cNvPr>
          <p:cNvSpPr/>
          <p:nvPr/>
        </p:nvSpPr>
        <p:spPr>
          <a:xfrm>
            <a:off x="3527076"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3CBF4DD6-A543-4734-82A2-B4C92E5B6723}"/>
              </a:ext>
            </a:extLst>
          </p:cNvPr>
          <p:cNvSpPr txBox="1"/>
          <p:nvPr/>
        </p:nvSpPr>
        <p:spPr>
          <a:xfrm>
            <a:off x="3527577"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26" name="Google Shape;189;p19">
            <a:extLst>
              <a:ext uri="{FF2B5EF4-FFF2-40B4-BE49-F238E27FC236}">
                <a16:creationId xmlns:a16="http://schemas.microsoft.com/office/drawing/2014/main" id="{D66DAA3D-B99D-4294-B747-EF88DE6D2F53}"/>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24262E05-591B-4618-A0AD-BCDBDC96FE9C}"/>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22A325C3-6C0D-42E3-A33F-1D0131CFEF51}"/>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2AA50079-56BB-48BF-B3F8-88658946D817}"/>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31" name="Google Shape;189;p19">
            <a:extLst>
              <a:ext uri="{FF2B5EF4-FFF2-40B4-BE49-F238E27FC236}">
                <a16:creationId xmlns:a16="http://schemas.microsoft.com/office/drawing/2014/main" id="{363D92F1-90E4-452B-9171-4BD8083963BD}"/>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93;p19">
            <a:extLst>
              <a:ext uri="{FF2B5EF4-FFF2-40B4-BE49-F238E27FC236}">
                <a16:creationId xmlns:a16="http://schemas.microsoft.com/office/drawing/2014/main" id="{9CE5D129-D9E2-4074-B922-D584155874B0}"/>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33" name="Google Shape;197;p19">
            <a:extLst>
              <a:ext uri="{FF2B5EF4-FFF2-40B4-BE49-F238E27FC236}">
                <a16:creationId xmlns:a16="http://schemas.microsoft.com/office/drawing/2014/main" id="{8894E3B7-4ADD-4A84-BDEA-7DE1B9A27CA3}"/>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4" name="Google Shape;204;p19">
            <a:extLst>
              <a:ext uri="{FF2B5EF4-FFF2-40B4-BE49-F238E27FC236}">
                <a16:creationId xmlns:a16="http://schemas.microsoft.com/office/drawing/2014/main" id="{863AF158-D437-456F-AFD3-01AC34023795}"/>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36" name="Google Shape;87;p14">
            <a:extLst>
              <a:ext uri="{FF2B5EF4-FFF2-40B4-BE49-F238E27FC236}">
                <a16:creationId xmlns:a16="http://schemas.microsoft.com/office/drawing/2014/main" id="{481030FE-2F76-4034-8324-66808EC3B64B}"/>
              </a:ext>
            </a:extLst>
          </p:cNvPr>
          <p:cNvCxnSpPr>
            <a:cxnSpLocks/>
          </p:cNvCxnSpPr>
          <p:nvPr/>
        </p:nvCxnSpPr>
        <p:spPr>
          <a:xfrm flipV="1">
            <a:off x="8892692" y="2806751"/>
            <a:ext cx="61" cy="160716"/>
          </a:xfrm>
          <a:prstGeom prst="straightConnector1">
            <a:avLst/>
          </a:prstGeom>
          <a:noFill/>
          <a:ln w="28575" cap="flat" cmpd="sng">
            <a:solidFill>
              <a:srgbClr val="7451EB"/>
            </a:solidFill>
            <a:prstDash val="solid"/>
            <a:round/>
            <a:headEnd type="none" w="med" len="med"/>
            <a:tailEnd type="none" w="med" len="med"/>
          </a:ln>
        </p:spPr>
      </p:cxnSp>
      <p:sp>
        <p:nvSpPr>
          <p:cNvPr id="37" name="Google Shape;89;p14">
            <a:extLst>
              <a:ext uri="{FF2B5EF4-FFF2-40B4-BE49-F238E27FC236}">
                <a16:creationId xmlns:a16="http://schemas.microsoft.com/office/drawing/2014/main" id="{FE2A2F19-BBE8-4E81-AD34-EE87D3CAE90F}"/>
              </a:ext>
            </a:extLst>
          </p:cNvPr>
          <p:cNvSpPr txBox="1"/>
          <p:nvPr/>
        </p:nvSpPr>
        <p:spPr>
          <a:xfrm>
            <a:off x="8150066" y="2969648"/>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err="1">
                <a:solidFill>
                  <a:srgbClr val="252525"/>
                </a:solidFill>
                <a:latin typeface="Google Sans"/>
                <a:ea typeface="Roboto"/>
                <a:cs typeface="Roboto"/>
                <a:sym typeface="Roboto"/>
              </a:rPr>
              <a:t>BoW</a:t>
            </a:r>
            <a:r>
              <a:rPr lang="fr-FR" sz="1200" dirty="0">
                <a:solidFill>
                  <a:srgbClr val="252525"/>
                </a:solidFill>
                <a:latin typeface="Google Sans"/>
                <a:ea typeface="Roboto"/>
                <a:cs typeface="Roboto"/>
                <a:sym typeface="Roboto"/>
              </a:rPr>
              <a:t> et TF-IDF</a:t>
            </a:r>
            <a:endParaRPr lang="fr-FR" sz="1200" b="1" dirty="0">
              <a:solidFill>
                <a:srgbClr val="70AD47"/>
              </a:solidFill>
              <a:latin typeface="Google Sans"/>
              <a:ea typeface="Roboto"/>
              <a:cs typeface="Roboto"/>
              <a:sym typeface="Roboto"/>
            </a:endParaRPr>
          </a:p>
        </p:txBody>
      </p:sp>
      <p:cxnSp>
        <p:nvCxnSpPr>
          <p:cNvPr id="39" name="Google Shape;87;p14">
            <a:extLst>
              <a:ext uri="{FF2B5EF4-FFF2-40B4-BE49-F238E27FC236}">
                <a16:creationId xmlns:a16="http://schemas.microsoft.com/office/drawing/2014/main" id="{2640757A-0D7B-4DC6-92CB-BC0EDA56D088}"/>
              </a:ext>
            </a:extLst>
          </p:cNvPr>
          <p:cNvCxnSpPr>
            <a:cxnSpLocks/>
          </p:cNvCxnSpPr>
          <p:nvPr/>
        </p:nvCxnSpPr>
        <p:spPr>
          <a:xfrm flipV="1">
            <a:off x="4806382" y="2804742"/>
            <a:ext cx="61" cy="160716"/>
          </a:xfrm>
          <a:prstGeom prst="straightConnector1">
            <a:avLst/>
          </a:prstGeom>
          <a:noFill/>
          <a:ln w="28575" cap="flat" cmpd="sng">
            <a:solidFill>
              <a:srgbClr val="7F7F7F"/>
            </a:solidFill>
            <a:prstDash val="solid"/>
            <a:round/>
            <a:headEnd type="none" w="med" len="med"/>
            <a:tailEnd type="none" w="med" len="med"/>
          </a:ln>
        </p:spPr>
      </p:cxnSp>
      <p:sp>
        <p:nvSpPr>
          <p:cNvPr id="40" name="Google Shape;89;p14">
            <a:extLst>
              <a:ext uri="{FF2B5EF4-FFF2-40B4-BE49-F238E27FC236}">
                <a16:creationId xmlns:a16="http://schemas.microsoft.com/office/drawing/2014/main" id="{811C6E98-E2C6-49FC-A798-17B42ED2AF5E}"/>
              </a:ext>
            </a:extLst>
          </p:cNvPr>
          <p:cNvSpPr txBox="1"/>
          <p:nvPr/>
        </p:nvSpPr>
        <p:spPr>
          <a:xfrm>
            <a:off x="3866451" y="2967639"/>
            <a:ext cx="1883946" cy="496660"/>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200" dirty="0">
                <a:solidFill>
                  <a:srgbClr val="252525"/>
                </a:solidFill>
                <a:latin typeface="Google Sans"/>
                <a:ea typeface="Roboto"/>
                <a:cs typeface="Roboto"/>
                <a:sym typeface="Roboto"/>
              </a:rPr>
              <a:t>Tokenisation, nettoyage, suppression, etc.</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DA2F023C-9D00-4092-979B-BAEF87A85906}"/>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884C6099-46C4-4E77-A35F-663347E6B139}"/>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215CC3A-19F8-4C02-8CEA-4647920850A2}"/>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22DB2B29-0AAB-445B-A0EE-E11F6CC906B3}"/>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51" name="Google Shape;87;p14">
            <a:extLst>
              <a:ext uri="{FF2B5EF4-FFF2-40B4-BE49-F238E27FC236}">
                <a16:creationId xmlns:a16="http://schemas.microsoft.com/office/drawing/2014/main" id="{09B46CD4-B0F2-44BB-8C9C-D97194FBE51B}"/>
              </a:ext>
            </a:extLst>
          </p:cNvPr>
          <p:cNvCxnSpPr>
            <a:cxnSpLocks/>
          </p:cNvCxnSpPr>
          <p:nvPr/>
        </p:nvCxnSpPr>
        <p:spPr>
          <a:xfrm flipV="1">
            <a:off x="2804310" y="2804742"/>
            <a:ext cx="61" cy="160716"/>
          </a:xfrm>
          <a:prstGeom prst="straightConnector1">
            <a:avLst/>
          </a:prstGeom>
          <a:noFill/>
          <a:ln w="28575" cap="flat" cmpd="sng">
            <a:solidFill>
              <a:srgbClr val="548235"/>
            </a:solidFill>
            <a:prstDash val="solid"/>
            <a:round/>
            <a:headEnd type="none" w="med" len="med"/>
            <a:tailEnd type="none" w="med" len="med"/>
          </a:ln>
        </p:spPr>
      </p:cxnSp>
      <p:sp>
        <p:nvSpPr>
          <p:cNvPr id="52" name="Google Shape;89;p14">
            <a:extLst>
              <a:ext uri="{FF2B5EF4-FFF2-40B4-BE49-F238E27FC236}">
                <a16:creationId xmlns:a16="http://schemas.microsoft.com/office/drawing/2014/main" id="{D7FAF724-D5FA-4278-B3BF-386B4F081031}"/>
              </a:ext>
            </a:extLst>
          </p:cNvPr>
          <p:cNvSpPr txBox="1"/>
          <p:nvPr/>
        </p:nvSpPr>
        <p:spPr>
          <a:xfrm>
            <a:off x="2014168" y="2967639"/>
            <a:ext cx="1577218" cy="496660"/>
          </a:xfrm>
          <a:prstGeom prst="rect">
            <a:avLst/>
          </a:prstGeom>
          <a:noFill/>
          <a:ln w="28575" cap="flat" cmpd="sng">
            <a:solidFill>
              <a:srgbClr val="5482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Caractères spéciaux et contraction.</a:t>
            </a:r>
            <a:endParaRPr lang="fr-FR" sz="1200" b="1" dirty="0">
              <a:solidFill>
                <a:srgbClr val="70AD47"/>
              </a:solidFill>
              <a:latin typeface="Google Sans"/>
              <a:ea typeface="Roboto"/>
              <a:cs typeface="Roboto"/>
              <a:sym typeface="Roboto"/>
            </a:endParaRPr>
          </a:p>
        </p:txBody>
      </p:sp>
      <p:pic>
        <p:nvPicPr>
          <p:cNvPr id="4" name="Image 3">
            <a:extLst>
              <a:ext uri="{FF2B5EF4-FFF2-40B4-BE49-F238E27FC236}">
                <a16:creationId xmlns:a16="http://schemas.microsoft.com/office/drawing/2014/main" id="{3A0C88F7-E1A5-4FE3-A472-BAC36BEB1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27" y="2225298"/>
            <a:ext cx="304762" cy="304762"/>
          </a:xfrm>
          <a:prstGeom prst="rect">
            <a:avLst/>
          </a:prstGeom>
        </p:spPr>
      </p:pic>
      <p:pic>
        <p:nvPicPr>
          <p:cNvPr id="9" name="Image 8">
            <a:extLst>
              <a:ext uri="{FF2B5EF4-FFF2-40B4-BE49-F238E27FC236}">
                <a16:creationId xmlns:a16="http://schemas.microsoft.com/office/drawing/2014/main" id="{16115BA7-6E34-4931-BC18-9314C4961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pic>
        <p:nvPicPr>
          <p:cNvPr id="56" name="Image 55">
            <a:extLst>
              <a:ext uri="{FF2B5EF4-FFF2-40B4-BE49-F238E27FC236}">
                <a16:creationId xmlns:a16="http://schemas.microsoft.com/office/drawing/2014/main" id="{600083DA-2A42-4AC6-9C14-CAC8D3136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pic>
        <p:nvPicPr>
          <p:cNvPr id="98" name="Image 97">
            <a:extLst>
              <a:ext uri="{FF2B5EF4-FFF2-40B4-BE49-F238E27FC236}">
                <a16:creationId xmlns:a16="http://schemas.microsoft.com/office/drawing/2014/main" id="{D856E4EA-4C47-4218-8DDC-133BAC166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spTree>
    <p:extLst>
      <p:ext uri="{BB962C8B-B14F-4D97-AF65-F5344CB8AC3E}">
        <p14:creationId xmlns:p14="http://schemas.microsoft.com/office/powerpoint/2010/main" val="842577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098182" cy="12946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Présence de caractères spéciaux </a:t>
            </a:r>
          </a:p>
          <a:p>
            <a:r>
              <a:rPr lang="fr-FR" sz="4000" b="1" dirty="0">
                <a:ln>
                  <a:solidFill>
                    <a:srgbClr val="7451EB"/>
                  </a:solidFill>
                </a:ln>
                <a:solidFill>
                  <a:srgbClr val="7451EB"/>
                </a:solidFill>
                <a:latin typeface="Google Sans"/>
              </a:rPr>
              <a:t>et de contractions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2" name="Groupe 1">
            <a:extLst>
              <a:ext uri="{FF2B5EF4-FFF2-40B4-BE49-F238E27FC236}">
                <a16:creationId xmlns:a16="http://schemas.microsoft.com/office/drawing/2014/main" id="{1E4A7831-C570-47CB-BB9A-A585CD1D1B66}"/>
              </a:ext>
            </a:extLst>
          </p:cNvPr>
          <p:cNvGrpSpPr/>
          <p:nvPr/>
        </p:nvGrpSpPr>
        <p:grpSpPr>
          <a:xfrm>
            <a:off x="9804681" y="223299"/>
            <a:ext cx="2227800" cy="856800"/>
            <a:chOff x="9642635" y="258136"/>
            <a:chExt cx="2227800" cy="856800"/>
          </a:xfrm>
        </p:grpSpPr>
        <p:sp>
          <p:nvSpPr>
            <p:cNvPr id="62" name="Google Shape;189;p19">
              <a:extLst>
                <a:ext uri="{FF2B5EF4-FFF2-40B4-BE49-F238E27FC236}">
                  <a16:creationId xmlns:a16="http://schemas.microsoft.com/office/drawing/2014/main" id="{7D0B2988-E22F-4E6D-8DE8-7C77A71FF337}"/>
                </a:ext>
              </a:extLst>
            </p:cNvPr>
            <p:cNvSpPr/>
            <p:nvPr/>
          </p:nvSpPr>
          <p:spPr>
            <a:xfrm>
              <a:off x="9642635" y="258136"/>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93;p19">
              <a:extLst>
                <a:ext uri="{FF2B5EF4-FFF2-40B4-BE49-F238E27FC236}">
                  <a16:creationId xmlns:a16="http://schemas.microsoft.com/office/drawing/2014/main" id="{57B2EE57-A48A-4890-8B99-7701B1B5D160}"/>
                </a:ext>
              </a:extLst>
            </p:cNvPr>
            <p:cNvSpPr txBox="1"/>
            <p:nvPr/>
          </p:nvSpPr>
          <p:spPr>
            <a:xfrm>
              <a:off x="10037813" y="455598"/>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89" name="Google Shape;197;p19">
              <a:extLst>
                <a:ext uri="{FF2B5EF4-FFF2-40B4-BE49-F238E27FC236}">
                  <a16:creationId xmlns:a16="http://schemas.microsoft.com/office/drawing/2014/main" id="{56B30A0B-9AEC-47DF-8DC6-0B6E428E510A}"/>
                </a:ext>
              </a:extLst>
            </p:cNvPr>
            <p:cNvSpPr/>
            <p:nvPr/>
          </p:nvSpPr>
          <p:spPr>
            <a:xfrm>
              <a:off x="11268546" y="48823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90" name="Google Shape;204;p19">
              <a:extLst>
                <a:ext uri="{FF2B5EF4-FFF2-40B4-BE49-F238E27FC236}">
                  <a16:creationId xmlns:a16="http://schemas.microsoft.com/office/drawing/2014/main" id="{A80234AF-93AE-4A54-A51B-9C6CD1EEB88B}"/>
                </a:ext>
              </a:extLst>
            </p:cNvPr>
            <p:cNvSpPr txBox="1"/>
            <p:nvPr/>
          </p:nvSpPr>
          <p:spPr>
            <a:xfrm>
              <a:off x="11269047" y="48810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91" name="Image 90">
              <a:extLst>
                <a:ext uri="{FF2B5EF4-FFF2-40B4-BE49-F238E27FC236}">
                  <a16:creationId xmlns:a16="http://schemas.microsoft.com/office/drawing/2014/main" id="{39FB03C5-CBE2-4B19-8C7F-28CB955D5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0397" y="533497"/>
              <a:ext cx="304762" cy="304762"/>
            </a:xfrm>
            <a:prstGeom prst="rect">
              <a:avLst/>
            </a:prstGeom>
          </p:spPr>
        </p:pic>
      </p:grpSp>
      <p:pic>
        <p:nvPicPr>
          <p:cNvPr id="3" name="Image 2">
            <a:extLst>
              <a:ext uri="{FF2B5EF4-FFF2-40B4-BE49-F238E27FC236}">
                <a16:creationId xmlns:a16="http://schemas.microsoft.com/office/drawing/2014/main" id="{E13FD813-968F-4755-B3B3-AE81AF84EC9B}"/>
              </a:ext>
            </a:extLst>
          </p:cNvPr>
          <p:cNvPicPr>
            <a:picLocks noChangeAspect="1"/>
          </p:cNvPicPr>
          <p:nvPr/>
        </p:nvPicPr>
        <p:blipFill>
          <a:blip r:embed="rId4"/>
          <a:stretch>
            <a:fillRect/>
          </a:stretch>
        </p:blipFill>
        <p:spPr>
          <a:xfrm>
            <a:off x="466275" y="1727404"/>
            <a:ext cx="5176588" cy="3603023"/>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3CBB2481-BC28-475A-9347-F69C3848EAC6}"/>
              </a:ext>
            </a:extLst>
          </p:cNvPr>
          <p:cNvPicPr>
            <a:picLocks noChangeAspect="1"/>
          </p:cNvPicPr>
          <p:nvPr/>
        </p:nvPicPr>
        <p:blipFill>
          <a:blip r:embed="rId5"/>
          <a:stretch>
            <a:fillRect/>
          </a:stretch>
        </p:blipFill>
        <p:spPr>
          <a:xfrm>
            <a:off x="6487102" y="2221154"/>
            <a:ext cx="5383333" cy="3718700"/>
          </a:xfrm>
          <a:prstGeom prst="rect">
            <a:avLst/>
          </a:prstGeom>
          <a:ln>
            <a:noFill/>
          </a:ln>
          <a:effectLst>
            <a:outerShdw blurRad="292100" dist="139700" dir="2700000" algn="tl" rotWithShape="0">
              <a:srgbClr val="333333">
                <a:alpha val="65000"/>
              </a:srgbClr>
            </a:outerShdw>
          </a:effectLst>
        </p:spPr>
      </p:pic>
      <p:sp>
        <p:nvSpPr>
          <p:cNvPr id="17" name="ZoneTexte 16">
            <a:extLst>
              <a:ext uri="{FF2B5EF4-FFF2-40B4-BE49-F238E27FC236}">
                <a16:creationId xmlns:a16="http://schemas.microsoft.com/office/drawing/2014/main" id="{98287E9E-C9E9-4B9D-92C4-665F05B4962D}"/>
              </a:ext>
            </a:extLst>
          </p:cNvPr>
          <p:cNvSpPr txBox="1"/>
          <p:nvPr/>
        </p:nvSpPr>
        <p:spPr>
          <a:xfrm>
            <a:off x="1" y="5511407"/>
            <a:ext cx="6215115" cy="707886"/>
          </a:xfrm>
          <a:prstGeom prst="rect">
            <a:avLst/>
          </a:prstGeom>
          <a:solidFill>
            <a:srgbClr val="5B9BD5"/>
          </a:solidFill>
          <a:ln>
            <a:solidFill>
              <a:srgbClr val="5B9BD5"/>
            </a:solidFill>
          </a:ln>
        </p:spPr>
        <p:txBody>
          <a:bodyPr wrap="square">
            <a:spAutoFit/>
          </a:bodyPr>
          <a:lstStyle/>
          <a:p>
            <a:r>
              <a:rPr lang="fr-FR" sz="2000" u="none" strike="noStrike" dirty="0" err="1">
                <a:ln>
                  <a:solidFill>
                    <a:schemeClr val="bg1"/>
                  </a:solidFill>
                </a:ln>
                <a:solidFill>
                  <a:schemeClr val="bg1"/>
                </a:solidFill>
                <a:effectLst/>
                <a:latin typeface="docs-Roboto"/>
              </a:rPr>
              <a:t>product_specifications</a:t>
            </a:r>
            <a:r>
              <a:rPr lang="fr-FR" sz="2000" u="none" strike="noStrike" dirty="0">
                <a:ln>
                  <a:solidFill>
                    <a:schemeClr val="bg1"/>
                  </a:solidFill>
                </a:ln>
                <a:solidFill>
                  <a:schemeClr val="bg1"/>
                </a:solidFill>
                <a:effectLst/>
                <a:latin typeface="docs-Roboto"/>
              </a:rPr>
              <a:t> semble avoir un format type JSON.</a:t>
            </a:r>
          </a:p>
          <a:p>
            <a:r>
              <a:rPr lang="fr-FR" sz="2000" u="none" strike="noStrike" dirty="0">
                <a:ln>
                  <a:solidFill>
                    <a:schemeClr val="bg1"/>
                  </a:solidFill>
                </a:ln>
                <a:solidFill>
                  <a:schemeClr val="bg1"/>
                </a:solidFill>
                <a:effectLst/>
                <a:latin typeface="docs-Roboto"/>
              </a:rPr>
              <a:t>Il peut y avoir des contractions.</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2010012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098182" cy="12946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Présence de caractères spéciaux </a:t>
            </a:r>
          </a:p>
          <a:p>
            <a:r>
              <a:rPr lang="fr-FR" sz="4000" b="1" dirty="0">
                <a:ln>
                  <a:solidFill>
                    <a:srgbClr val="7451EB"/>
                  </a:solidFill>
                </a:ln>
                <a:solidFill>
                  <a:srgbClr val="7451EB"/>
                </a:solidFill>
                <a:latin typeface="Google Sans"/>
              </a:rPr>
              <a:t>et de contractions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8" name="Image 7">
            <a:extLst>
              <a:ext uri="{FF2B5EF4-FFF2-40B4-BE49-F238E27FC236}">
                <a16:creationId xmlns:a16="http://schemas.microsoft.com/office/drawing/2014/main" id="{EE35B8F7-2226-4EC0-A156-8B7E3E8C54A9}"/>
              </a:ext>
            </a:extLst>
          </p:cNvPr>
          <p:cNvPicPr>
            <a:picLocks noChangeAspect="1"/>
          </p:cNvPicPr>
          <p:nvPr/>
        </p:nvPicPr>
        <p:blipFill>
          <a:blip r:embed="rId3"/>
          <a:stretch>
            <a:fillRect/>
          </a:stretch>
        </p:blipFill>
        <p:spPr>
          <a:xfrm>
            <a:off x="485739" y="4506638"/>
            <a:ext cx="11384696" cy="1675516"/>
          </a:xfrm>
          <a:prstGeom prst="rect">
            <a:avLst/>
          </a:prstGeom>
        </p:spPr>
      </p:pic>
      <p:pic>
        <p:nvPicPr>
          <p:cNvPr id="17" name="Image 16">
            <a:extLst>
              <a:ext uri="{FF2B5EF4-FFF2-40B4-BE49-F238E27FC236}">
                <a16:creationId xmlns:a16="http://schemas.microsoft.com/office/drawing/2014/main" id="{467D6954-96E7-42DA-968E-EE33A1D81C6A}"/>
              </a:ext>
            </a:extLst>
          </p:cNvPr>
          <p:cNvPicPr>
            <a:picLocks noChangeAspect="1"/>
          </p:cNvPicPr>
          <p:nvPr/>
        </p:nvPicPr>
        <p:blipFill rotWithShape="1">
          <a:blip r:embed="rId3"/>
          <a:srcRect l="36628" r="27783"/>
          <a:stretch/>
        </p:blipFill>
        <p:spPr>
          <a:xfrm>
            <a:off x="485739" y="1772441"/>
            <a:ext cx="6247571" cy="2583640"/>
          </a:xfrm>
          <a:prstGeom prst="rect">
            <a:avLst/>
          </a:prstGeom>
        </p:spPr>
      </p:pic>
      <p:sp>
        <p:nvSpPr>
          <p:cNvPr id="2" name="Rectangle 1">
            <a:extLst>
              <a:ext uri="{FF2B5EF4-FFF2-40B4-BE49-F238E27FC236}">
                <a16:creationId xmlns:a16="http://schemas.microsoft.com/office/drawing/2014/main" id="{184C2CCC-C260-4CCD-BE3C-BAA8D1AF76CD}"/>
              </a:ext>
            </a:extLst>
          </p:cNvPr>
          <p:cNvSpPr/>
          <p:nvPr/>
        </p:nvSpPr>
        <p:spPr>
          <a:xfrm>
            <a:off x="5009745" y="4807753"/>
            <a:ext cx="496111" cy="20914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CFBDB21E-5C52-476B-A756-0A49A095B656}"/>
              </a:ext>
            </a:extLst>
          </p:cNvPr>
          <p:cNvSpPr/>
          <p:nvPr/>
        </p:nvSpPr>
        <p:spPr>
          <a:xfrm>
            <a:off x="1051152" y="2220379"/>
            <a:ext cx="635540" cy="37690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80336ABB-E8A4-4B9B-BE3D-0C44166A98BD}"/>
              </a:ext>
            </a:extLst>
          </p:cNvPr>
          <p:cNvSpPr/>
          <p:nvPr/>
        </p:nvSpPr>
        <p:spPr>
          <a:xfrm>
            <a:off x="6085875" y="3315915"/>
            <a:ext cx="610562" cy="27359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94291D25-7C6C-4894-A0E1-12FBF0AEFB25}"/>
              </a:ext>
            </a:extLst>
          </p:cNvPr>
          <p:cNvSpPr/>
          <p:nvPr/>
        </p:nvSpPr>
        <p:spPr>
          <a:xfrm>
            <a:off x="8236086" y="5495174"/>
            <a:ext cx="496111" cy="20914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11762E6D-BB24-4EA2-BD09-33CDB7F5F931}"/>
              </a:ext>
            </a:extLst>
          </p:cNvPr>
          <p:cNvCxnSpPr>
            <a:cxnSpLocks/>
            <a:stCxn id="2" idx="1"/>
            <a:endCxn id="19" idx="2"/>
          </p:cNvCxnSpPr>
          <p:nvPr/>
        </p:nvCxnSpPr>
        <p:spPr>
          <a:xfrm flipH="1" flipV="1">
            <a:off x="1368922" y="2597285"/>
            <a:ext cx="3640823" cy="231504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7BA93C7-E1EF-464C-8AF4-3831AD4CA5FB}"/>
              </a:ext>
            </a:extLst>
          </p:cNvPr>
          <p:cNvCxnSpPr>
            <a:cxnSpLocks/>
            <a:stCxn id="21" idx="1"/>
            <a:endCxn id="20" idx="2"/>
          </p:cNvCxnSpPr>
          <p:nvPr/>
        </p:nvCxnSpPr>
        <p:spPr>
          <a:xfrm flipH="1" flipV="1">
            <a:off x="6391156" y="3589506"/>
            <a:ext cx="1844930" cy="201024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e 33">
            <a:extLst>
              <a:ext uri="{FF2B5EF4-FFF2-40B4-BE49-F238E27FC236}">
                <a16:creationId xmlns:a16="http://schemas.microsoft.com/office/drawing/2014/main" id="{FA11AC39-FBCC-45E2-AEA1-185D50FC0764}"/>
              </a:ext>
            </a:extLst>
          </p:cNvPr>
          <p:cNvGrpSpPr/>
          <p:nvPr/>
        </p:nvGrpSpPr>
        <p:grpSpPr>
          <a:xfrm>
            <a:off x="9804681" y="223299"/>
            <a:ext cx="2227800" cy="856800"/>
            <a:chOff x="9642635" y="258136"/>
            <a:chExt cx="2227800" cy="856800"/>
          </a:xfrm>
        </p:grpSpPr>
        <p:sp>
          <p:nvSpPr>
            <p:cNvPr id="35" name="Google Shape;189;p19">
              <a:extLst>
                <a:ext uri="{FF2B5EF4-FFF2-40B4-BE49-F238E27FC236}">
                  <a16:creationId xmlns:a16="http://schemas.microsoft.com/office/drawing/2014/main" id="{B1715783-125A-4206-876E-82E02405745A}"/>
                </a:ext>
              </a:extLst>
            </p:cNvPr>
            <p:cNvSpPr/>
            <p:nvPr/>
          </p:nvSpPr>
          <p:spPr>
            <a:xfrm>
              <a:off x="9642635" y="258136"/>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93;p19">
              <a:extLst>
                <a:ext uri="{FF2B5EF4-FFF2-40B4-BE49-F238E27FC236}">
                  <a16:creationId xmlns:a16="http://schemas.microsoft.com/office/drawing/2014/main" id="{65FF9D35-6B36-4E5D-922B-B81986C9BD33}"/>
                </a:ext>
              </a:extLst>
            </p:cNvPr>
            <p:cNvSpPr txBox="1"/>
            <p:nvPr/>
          </p:nvSpPr>
          <p:spPr>
            <a:xfrm>
              <a:off x="10037813" y="455598"/>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37" name="Google Shape;197;p19">
              <a:extLst>
                <a:ext uri="{FF2B5EF4-FFF2-40B4-BE49-F238E27FC236}">
                  <a16:creationId xmlns:a16="http://schemas.microsoft.com/office/drawing/2014/main" id="{6015F8AE-F552-4890-BBE1-537B184CFF6C}"/>
                </a:ext>
              </a:extLst>
            </p:cNvPr>
            <p:cNvSpPr/>
            <p:nvPr/>
          </p:nvSpPr>
          <p:spPr>
            <a:xfrm>
              <a:off x="11268546" y="48823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8" name="Google Shape;204;p19">
              <a:extLst>
                <a:ext uri="{FF2B5EF4-FFF2-40B4-BE49-F238E27FC236}">
                  <a16:creationId xmlns:a16="http://schemas.microsoft.com/office/drawing/2014/main" id="{CCE349FF-94A2-4049-AB6D-1445E3BDD037}"/>
                </a:ext>
              </a:extLst>
            </p:cNvPr>
            <p:cNvSpPr txBox="1"/>
            <p:nvPr/>
          </p:nvSpPr>
          <p:spPr>
            <a:xfrm>
              <a:off x="11269047" y="48810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9" name="Image 38">
              <a:extLst>
                <a:ext uri="{FF2B5EF4-FFF2-40B4-BE49-F238E27FC236}">
                  <a16:creationId xmlns:a16="http://schemas.microsoft.com/office/drawing/2014/main" id="{1B038438-CC95-4DAB-B16E-C90A29CD9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0397" y="533497"/>
              <a:ext cx="304762" cy="304762"/>
            </a:xfrm>
            <a:prstGeom prst="rect">
              <a:avLst/>
            </a:prstGeom>
          </p:spPr>
        </p:pic>
      </p:grpSp>
    </p:spTree>
    <p:extLst>
      <p:ext uri="{BB962C8B-B14F-4D97-AF65-F5344CB8AC3E}">
        <p14:creationId xmlns:p14="http://schemas.microsoft.com/office/powerpoint/2010/main" val="2304117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0AACAEC-0BED-4550-814B-9D2FF482B506}"/>
              </a:ext>
            </a:extLst>
          </p:cNvPr>
          <p:cNvGrpSpPr/>
          <p:nvPr/>
        </p:nvGrpSpPr>
        <p:grpSpPr>
          <a:xfrm>
            <a:off x="9817712" y="207223"/>
            <a:ext cx="2227800" cy="856800"/>
            <a:chOff x="3896680" y="1949937"/>
            <a:chExt cx="2227800" cy="856800"/>
          </a:xfrm>
        </p:grpSpPr>
        <p:sp>
          <p:nvSpPr>
            <p:cNvPr id="19" name="Google Shape;189;p19">
              <a:extLst>
                <a:ext uri="{FF2B5EF4-FFF2-40B4-BE49-F238E27FC236}">
                  <a16:creationId xmlns:a16="http://schemas.microsoft.com/office/drawing/2014/main" id="{490E6D20-8BBD-468C-A339-57A749DBD346}"/>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3;p19">
              <a:extLst>
                <a:ext uri="{FF2B5EF4-FFF2-40B4-BE49-F238E27FC236}">
                  <a16:creationId xmlns:a16="http://schemas.microsoft.com/office/drawing/2014/main" id="{D53A8D15-270E-469B-AE9F-A45FB1A21593}"/>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1" name="Google Shape;197;p19">
              <a:extLst>
                <a:ext uri="{FF2B5EF4-FFF2-40B4-BE49-F238E27FC236}">
                  <a16:creationId xmlns:a16="http://schemas.microsoft.com/office/drawing/2014/main" id="{1BD1B627-9171-4B7D-92F5-5600B2412D25}"/>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2" name="Google Shape;204;p19">
              <a:extLst>
                <a:ext uri="{FF2B5EF4-FFF2-40B4-BE49-F238E27FC236}">
                  <a16:creationId xmlns:a16="http://schemas.microsoft.com/office/drawing/2014/main" id="{073B4B60-65E4-4746-B3EA-117FB0295CF2}"/>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6" name="Image 25">
              <a:extLst>
                <a:ext uri="{FF2B5EF4-FFF2-40B4-BE49-F238E27FC236}">
                  <a16:creationId xmlns:a16="http://schemas.microsoft.com/office/drawing/2014/main" id="{C7577DE1-019D-4901-8041-10479826B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Tokenisation</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7" name="ZoneTexte 26">
            <a:extLst>
              <a:ext uri="{FF2B5EF4-FFF2-40B4-BE49-F238E27FC236}">
                <a16:creationId xmlns:a16="http://schemas.microsoft.com/office/drawing/2014/main" id="{F060FD7D-F6C9-4E81-A933-BD05334F33EB}"/>
              </a:ext>
            </a:extLst>
          </p:cNvPr>
          <p:cNvSpPr txBox="1"/>
          <p:nvPr/>
        </p:nvSpPr>
        <p:spPr>
          <a:xfrm>
            <a:off x="377906" y="3817190"/>
            <a:ext cx="1383674" cy="707886"/>
          </a:xfrm>
          <a:prstGeom prst="rect">
            <a:avLst/>
          </a:prstGeom>
          <a:noFill/>
        </p:spPr>
        <p:txBody>
          <a:bodyPr wrap="square">
            <a:spAutoFit/>
          </a:bodyPr>
          <a:lstStyle/>
          <a:p>
            <a:pPr algn="ctr"/>
            <a:r>
              <a:rPr lang="fr-FR" sz="2000" b="1" u="none" strike="noStrike" dirty="0">
                <a:solidFill>
                  <a:srgbClr val="000000"/>
                </a:solidFill>
                <a:effectLst/>
                <a:latin typeface="Google Sans"/>
              </a:rPr>
              <a:t>Nettoyage</a:t>
            </a:r>
          </a:p>
          <a:p>
            <a:pPr algn="ctr"/>
            <a:r>
              <a:rPr lang="fr-FR" sz="2000" b="1" dirty="0">
                <a:solidFill>
                  <a:srgbClr val="000000"/>
                </a:solidFill>
                <a:latin typeface="Google Sans"/>
              </a:rPr>
              <a:t>des</a:t>
            </a:r>
            <a:r>
              <a:rPr lang="fr-FR" sz="2000" b="1" u="none" strike="noStrike" dirty="0">
                <a:solidFill>
                  <a:srgbClr val="000000"/>
                </a:solidFill>
                <a:effectLst/>
                <a:latin typeface="Google Sans"/>
              </a:rPr>
              <a:t> textes</a:t>
            </a:r>
          </a:p>
        </p:txBody>
      </p:sp>
      <p:sp>
        <p:nvSpPr>
          <p:cNvPr id="29" name="ZoneTexte 28">
            <a:extLst>
              <a:ext uri="{FF2B5EF4-FFF2-40B4-BE49-F238E27FC236}">
                <a16:creationId xmlns:a16="http://schemas.microsoft.com/office/drawing/2014/main" id="{24F8961E-A8F2-43EB-A11D-13A19419A9A0}"/>
              </a:ext>
            </a:extLst>
          </p:cNvPr>
          <p:cNvSpPr txBox="1"/>
          <p:nvPr/>
        </p:nvSpPr>
        <p:spPr>
          <a:xfrm>
            <a:off x="6457375" y="4044756"/>
            <a:ext cx="1611029" cy="707886"/>
          </a:xfrm>
          <a:prstGeom prst="rect">
            <a:avLst/>
          </a:prstGeom>
          <a:noFill/>
        </p:spPr>
        <p:txBody>
          <a:bodyPr wrap="square">
            <a:spAutoFit/>
          </a:bodyPr>
          <a:lstStyle/>
          <a:p>
            <a:pPr algn="ctr"/>
            <a:r>
              <a:rPr lang="fr-FR" sz="2000" b="1" u="none" strike="noStrike" dirty="0">
                <a:solidFill>
                  <a:srgbClr val="000000"/>
                </a:solidFill>
                <a:effectLst/>
                <a:latin typeface="Google Sans"/>
              </a:rPr>
              <a:t>Suppression des mots</a:t>
            </a:r>
          </a:p>
        </p:txBody>
      </p:sp>
      <p:pic>
        <p:nvPicPr>
          <p:cNvPr id="35" name="Image 34">
            <a:extLst>
              <a:ext uri="{FF2B5EF4-FFF2-40B4-BE49-F238E27FC236}">
                <a16:creationId xmlns:a16="http://schemas.microsoft.com/office/drawing/2014/main" id="{6638D607-C7EE-419D-AAA2-EB03EF305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09" y="2714246"/>
            <a:ext cx="1219200" cy="1219200"/>
          </a:xfrm>
          <a:prstGeom prst="rect">
            <a:avLst/>
          </a:prstGeom>
        </p:spPr>
      </p:pic>
      <p:pic>
        <p:nvPicPr>
          <p:cNvPr id="37" name="Image 36">
            <a:extLst>
              <a:ext uri="{FF2B5EF4-FFF2-40B4-BE49-F238E27FC236}">
                <a16:creationId xmlns:a16="http://schemas.microsoft.com/office/drawing/2014/main" id="{2EA7696E-53C3-4E29-B46B-FFD04447A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4138" y="2419359"/>
            <a:ext cx="1625397" cy="1625397"/>
          </a:xfrm>
          <a:prstGeom prst="rect">
            <a:avLst/>
          </a:prstGeom>
        </p:spPr>
      </p:pic>
      <p:sp>
        <p:nvSpPr>
          <p:cNvPr id="51" name="Google Shape;1268;p31">
            <a:extLst>
              <a:ext uri="{FF2B5EF4-FFF2-40B4-BE49-F238E27FC236}">
                <a16:creationId xmlns:a16="http://schemas.microsoft.com/office/drawing/2014/main" id="{2D714B69-3151-465F-BBB1-DAFC29ADCA8B}"/>
              </a:ext>
            </a:extLst>
          </p:cNvPr>
          <p:cNvSpPr/>
          <p:nvPr/>
        </p:nvSpPr>
        <p:spPr>
          <a:xfrm>
            <a:off x="2233350" y="1636630"/>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Tabulations, HTML, </a:t>
            </a:r>
            <a:r>
              <a:rPr lang="en-US" sz="1400" b="1" dirty="0" err="1">
                <a:solidFill>
                  <a:schemeClr val="lt1"/>
                </a:solidFill>
                <a:effectLst>
                  <a:outerShdw blurRad="38100" dist="38100" dir="2700000" algn="tl">
                    <a:srgbClr val="000000">
                      <a:alpha val="43137"/>
                    </a:srgbClr>
                  </a:outerShdw>
                </a:effectLst>
                <a:latin typeface="Google Sans"/>
                <a:ea typeface="Roboto"/>
                <a:cs typeface="Roboto"/>
                <a:sym typeface="Roboto"/>
              </a:rPr>
              <a:t>espace</a:t>
            </a: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 suppl</a:t>
            </a:r>
            <a:r>
              <a:rPr lang="fr-FR" sz="1400" b="1" dirty="0" err="1">
                <a:solidFill>
                  <a:schemeClr val="lt1"/>
                </a:solidFill>
                <a:effectLst>
                  <a:outerShdw blurRad="38100" dist="38100" dir="2700000" algn="tl">
                    <a:srgbClr val="000000">
                      <a:alpha val="43137"/>
                    </a:srgbClr>
                  </a:outerShdw>
                </a:effectLst>
                <a:latin typeface="Google Sans"/>
                <a:ea typeface="Roboto"/>
                <a:cs typeface="Roboto"/>
                <a:sym typeface="Roboto"/>
              </a:rPr>
              <a:t>émentaire</a:t>
            </a:r>
            <a:endParaRPr sz="1400" b="1" dirty="0">
              <a:solidFill>
                <a:schemeClr val="lt1"/>
              </a:solidFill>
              <a:effectLst>
                <a:outerShdw blurRad="38100" dist="38100" dir="2700000" algn="tl">
                  <a:srgbClr val="000000">
                    <a:alpha val="43137"/>
                  </a:srgbClr>
                </a:outerShdw>
              </a:effectLst>
              <a:latin typeface="Google Sans"/>
              <a:ea typeface="Roboto"/>
              <a:cs typeface="Roboto"/>
              <a:sym typeface="Roboto"/>
            </a:endParaRPr>
          </a:p>
        </p:txBody>
      </p:sp>
      <p:sp>
        <p:nvSpPr>
          <p:cNvPr id="52" name="Google Shape;1276;p31">
            <a:extLst>
              <a:ext uri="{FF2B5EF4-FFF2-40B4-BE49-F238E27FC236}">
                <a16:creationId xmlns:a16="http://schemas.microsoft.com/office/drawing/2014/main" id="{CC3CA260-C3FA-47D9-9AF8-3DEF5D5EDC8A}"/>
              </a:ext>
            </a:extLst>
          </p:cNvPr>
          <p:cNvSpPr/>
          <p:nvPr/>
        </p:nvSpPr>
        <p:spPr>
          <a:xfrm>
            <a:off x="2668384" y="2307419"/>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E</a:t>
            </a: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mails</a:t>
            </a:r>
          </a:p>
        </p:txBody>
      </p:sp>
      <p:sp>
        <p:nvSpPr>
          <p:cNvPr id="53" name="Google Shape;1284;p31">
            <a:extLst>
              <a:ext uri="{FF2B5EF4-FFF2-40B4-BE49-F238E27FC236}">
                <a16:creationId xmlns:a16="http://schemas.microsoft.com/office/drawing/2014/main" id="{4BFF3258-424A-496C-A443-7DC334BCF5CC}"/>
              </a:ext>
            </a:extLst>
          </p:cNvPr>
          <p:cNvSpPr/>
          <p:nvPr/>
        </p:nvSpPr>
        <p:spPr>
          <a:xfrm>
            <a:off x="2668384" y="3791408"/>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Transformer en minuscule</a:t>
            </a:r>
          </a:p>
        </p:txBody>
      </p:sp>
      <p:sp>
        <p:nvSpPr>
          <p:cNvPr id="55" name="Google Shape;1300;p31">
            <a:extLst>
              <a:ext uri="{FF2B5EF4-FFF2-40B4-BE49-F238E27FC236}">
                <a16:creationId xmlns:a16="http://schemas.microsoft.com/office/drawing/2014/main" id="{98F48AA4-2B4C-4749-91AA-FEFDA1E4704E}"/>
              </a:ext>
            </a:extLst>
          </p:cNvPr>
          <p:cNvSpPr/>
          <p:nvPr/>
        </p:nvSpPr>
        <p:spPr>
          <a:xfrm>
            <a:off x="2233350" y="4543062"/>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Étendre les contractions</a:t>
            </a:r>
            <a:endParaRPr sz="1400" b="1" dirty="0">
              <a:solidFill>
                <a:schemeClr val="lt1"/>
              </a:solidFill>
              <a:effectLst>
                <a:outerShdw blurRad="38100" dist="38100" dir="2700000" algn="tl">
                  <a:srgbClr val="000000">
                    <a:alpha val="43137"/>
                  </a:srgbClr>
                </a:outerShdw>
              </a:effectLst>
              <a:latin typeface="Google Sans"/>
              <a:ea typeface="Roboto"/>
              <a:cs typeface="Roboto"/>
              <a:sym typeface="Roboto"/>
            </a:endParaRPr>
          </a:p>
        </p:txBody>
      </p:sp>
      <p:sp>
        <p:nvSpPr>
          <p:cNvPr id="56" name="Google Shape;1292;p31">
            <a:extLst>
              <a:ext uri="{FF2B5EF4-FFF2-40B4-BE49-F238E27FC236}">
                <a16:creationId xmlns:a16="http://schemas.microsoft.com/office/drawing/2014/main" id="{FD1674C6-A3B7-475D-A20D-83ED27103168}"/>
              </a:ext>
            </a:extLst>
          </p:cNvPr>
          <p:cNvSpPr/>
          <p:nvPr/>
        </p:nvSpPr>
        <p:spPr>
          <a:xfrm>
            <a:off x="2832584" y="3039753"/>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Caractères incorrects et accentués</a:t>
            </a:r>
          </a:p>
        </p:txBody>
      </p:sp>
      <p:cxnSp>
        <p:nvCxnSpPr>
          <p:cNvPr id="45" name="Google Shape;1027;p27">
            <a:extLst>
              <a:ext uri="{FF2B5EF4-FFF2-40B4-BE49-F238E27FC236}">
                <a16:creationId xmlns:a16="http://schemas.microsoft.com/office/drawing/2014/main" id="{B2AA904A-3869-4ED9-831D-AAD05235FA14}"/>
              </a:ext>
            </a:extLst>
          </p:cNvPr>
          <p:cNvCxnSpPr>
            <a:cxnSpLocks/>
            <a:endCxn id="51" idx="1"/>
          </p:cNvCxnSpPr>
          <p:nvPr/>
        </p:nvCxnSpPr>
        <p:spPr>
          <a:xfrm flipV="1">
            <a:off x="1663040" y="1870630"/>
            <a:ext cx="570310" cy="877263"/>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46" name="Google Shape;1027;p27">
            <a:extLst>
              <a:ext uri="{FF2B5EF4-FFF2-40B4-BE49-F238E27FC236}">
                <a16:creationId xmlns:a16="http://schemas.microsoft.com/office/drawing/2014/main" id="{E13CDB6B-71B7-42F5-80DD-F095EEB3EB87}"/>
              </a:ext>
            </a:extLst>
          </p:cNvPr>
          <p:cNvCxnSpPr>
            <a:cxnSpLocks/>
          </p:cNvCxnSpPr>
          <p:nvPr/>
        </p:nvCxnSpPr>
        <p:spPr>
          <a:xfrm flipV="1">
            <a:off x="1663040" y="2541663"/>
            <a:ext cx="1047750" cy="380404"/>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48" name="Google Shape;1027;p27">
            <a:extLst>
              <a:ext uri="{FF2B5EF4-FFF2-40B4-BE49-F238E27FC236}">
                <a16:creationId xmlns:a16="http://schemas.microsoft.com/office/drawing/2014/main" id="{C128F828-9BC6-424A-8702-F0C46C5F0BA8}"/>
              </a:ext>
            </a:extLst>
          </p:cNvPr>
          <p:cNvCxnSpPr>
            <a:cxnSpLocks/>
            <a:endCxn id="56" idx="1"/>
          </p:cNvCxnSpPr>
          <p:nvPr/>
        </p:nvCxnSpPr>
        <p:spPr>
          <a:xfrm>
            <a:off x="1663040" y="3196671"/>
            <a:ext cx="1169544" cy="77082"/>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49" name="Google Shape;1027;p27">
            <a:extLst>
              <a:ext uri="{FF2B5EF4-FFF2-40B4-BE49-F238E27FC236}">
                <a16:creationId xmlns:a16="http://schemas.microsoft.com/office/drawing/2014/main" id="{748563C3-177A-4EC6-B7FC-7FC319F5241C}"/>
              </a:ext>
            </a:extLst>
          </p:cNvPr>
          <p:cNvCxnSpPr>
            <a:cxnSpLocks/>
            <a:endCxn id="53" idx="1"/>
          </p:cNvCxnSpPr>
          <p:nvPr/>
        </p:nvCxnSpPr>
        <p:spPr>
          <a:xfrm>
            <a:off x="1684527" y="3493530"/>
            <a:ext cx="983857" cy="531878"/>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50" name="Google Shape;1027;p27">
            <a:extLst>
              <a:ext uri="{FF2B5EF4-FFF2-40B4-BE49-F238E27FC236}">
                <a16:creationId xmlns:a16="http://schemas.microsoft.com/office/drawing/2014/main" id="{CC21B92D-9EF3-460E-9976-B94E67FFCD8E}"/>
              </a:ext>
            </a:extLst>
          </p:cNvPr>
          <p:cNvCxnSpPr>
            <a:cxnSpLocks/>
            <a:endCxn id="55" idx="1"/>
          </p:cNvCxnSpPr>
          <p:nvPr/>
        </p:nvCxnSpPr>
        <p:spPr>
          <a:xfrm>
            <a:off x="1660491" y="3736434"/>
            <a:ext cx="572859" cy="1040628"/>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sp>
        <p:nvSpPr>
          <p:cNvPr id="63" name="Google Shape;1276;p31">
            <a:extLst>
              <a:ext uri="{FF2B5EF4-FFF2-40B4-BE49-F238E27FC236}">
                <a16:creationId xmlns:a16="http://schemas.microsoft.com/office/drawing/2014/main" id="{451DB057-3042-4D02-A1CF-2A332C069D12}"/>
              </a:ext>
            </a:extLst>
          </p:cNvPr>
          <p:cNvSpPr/>
          <p:nvPr/>
        </p:nvSpPr>
        <p:spPr>
          <a:xfrm>
            <a:off x="8856017" y="2246246"/>
            <a:ext cx="2592000" cy="4680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stop words</a:t>
            </a:r>
            <a:endPar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endParaRPr>
          </a:p>
        </p:txBody>
      </p:sp>
      <p:sp>
        <p:nvSpPr>
          <p:cNvPr id="64" name="Google Shape;1284;p31">
            <a:extLst>
              <a:ext uri="{FF2B5EF4-FFF2-40B4-BE49-F238E27FC236}">
                <a16:creationId xmlns:a16="http://schemas.microsoft.com/office/drawing/2014/main" id="{66535DE1-8C39-42BE-80D4-E775A14E4163}"/>
              </a:ext>
            </a:extLst>
          </p:cNvPr>
          <p:cNvSpPr/>
          <p:nvPr/>
        </p:nvSpPr>
        <p:spPr>
          <a:xfrm>
            <a:off x="8856017" y="3730235"/>
            <a:ext cx="2592000" cy="4680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garder les noms</a:t>
            </a:r>
          </a:p>
        </p:txBody>
      </p:sp>
      <p:sp>
        <p:nvSpPr>
          <p:cNvPr id="66" name="Google Shape;1292;p31">
            <a:extLst>
              <a:ext uri="{FF2B5EF4-FFF2-40B4-BE49-F238E27FC236}">
                <a16:creationId xmlns:a16="http://schemas.microsoft.com/office/drawing/2014/main" id="{44B366C8-84F3-458F-8D58-CB73DC6BBB13}"/>
              </a:ext>
            </a:extLst>
          </p:cNvPr>
          <p:cNvSpPr/>
          <p:nvPr/>
        </p:nvSpPr>
        <p:spPr>
          <a:xfrm>
            <a:off x="9020217" y="2978580"/>
            <a:ext cx="2592000" cy="4680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mots non anglais</a:t>
            </a:r>
          </a:p>
        </p:txBody>
      </p:sp>
      <p:cxnSp>
        <p:nvCxnSpPr>
          <p:cNvPr id="68" name="Google Shape;1027;p27">
            <a:extLst>
              <a:ext uri="{FF2B5EF4-FFF2-40B4-BE49-F238E27FC236}">
                <a16:creationId xmlns:a16="http://schemas.microsoft.com/office/drawing/2014/main" id="{5A4FDF04-6D35-43D4-96E8-127FBD97024A}"/>
              </a:ext>
            </a:extLst>
          </p:cNvPr>
          <p:cNvCxnSpPr>
            <a:cxnSpLocks/>
            <a:endCxn id="63" idx="1"/>
          </p:cNvCxnSpPr>
          <p:nvPr/>
        </p:nvCxnSpPr>
        <p:spPr>
          <a:xfrm flipV="1">
            <a:off x="7994804" y="2480246"/>
            <a:ext cx="861213" cy="399597"/>
          </a:xfrm>
          <a:prstGeom prst="straightConnector1">
            <a:avLst/>
          </a:prstGeom>
          <a:solidFill>
            <a:schemeClr val="accent6">
              <a:lumMod val="60000"/>
              <a:lumOff val="40000"/>
            </a:schemeClr>
          </a:solidFill>
          <a:ln w="38100" cap="flat" cmpd="sng">
            <a:solidFill>
              <a:schemeClr val="accent2">
                <a:lumMod val="60000"/>
                <a:lumOff val="40000"/>
              </a:schemeClr>
            </a:solidFill>
            <a:prstDash val="solid"/>
            <a:round/>
            <a:headEnd type="none" w="med" len="med"/>
            <a:tailEnd type="none" w="med" len="med"/>
          </a:ln>
        </p:spPr>
      </p:cxnSp>
      <p:cxnSp>
        <p:nvCxnSpPr>
          <p:cNvPr id="69" name="Google Shape;1027;p27">
            <a:extLst>
              <a:ext uri="{FF2B5EF4-FFF2-40B4-BE49-F238E27FC236}">
                <a16:creationId xmlns:a16="http://schemas.microsoft.com/office/drawing/2014/main" id="{2B1D34E0-4BBA-4812-947E-096C45755C32}"/>
              </a:ext>
            </a:extLst>
          </p:cNvPr>
          <p:cNvCxnSpPr>
            <a:cxnSpLocks/>
            <a:endCxn id="66" idx="1"/>
          </p:cNvCxnSpPr>
          <p:nvPr/>
        </p:nvCxnSpPr>
        <p:spPr>
          <a:xfrm flipV="1">
            <a:off x="7994805" y="3212580"/>
            <a:ext cx="1025412" cy="20660"/>
          </a:xfrm>
          <a:prstGeom prst="straightConnector1">
            <a:avLst/>
          </a:prstGeom>
          <a:solidFill>
            <a:schemeClr val="accent6">
              <a:lumMod val="60000"/>
              <a:lumOff val="40000"/>
            </a:schemeClr>
          </a:solidFill>
          <a:ln w="38100" cap="flat" cmpd="sng">
            <a:solidFill>
              <a:schemeClr val="accent2">
                <a:lumMod val="60000"/>
                <a:lumOff val="40000"/>
              </a:schemeClr>
            </a:solidFill>
            <a:prstDash val="solid"/>
            <a:round/>
            <a:headEnd type="none" w="med" len="med"/>
            <a:tailEnd type="none" w="med" len="med"/>
          </a:ln>
        </p:spPr>
      </p:cxnSp>
      <p:cxnSp>
        <p:nvCxnSpPr>
          <p:cNvPr id="70" name="Google Shape;1027;p27">
            <a:extLst>
              <a:ext uri="{FF2B5EF4-FFF2-40B4-BE49-F238E27FC236}">
                <a16:creationId xmlns:a16="http://schemas.microsoft.com/office/drawing/2014/main" id="{E9AD553F-51B8-4A7C-B89E-3A3E4A16D9D3}"/>
              </a:ext>
            </a:extLst>
          </p:cNvPr>
          <p:cNvCxnSpPr>
            <a:cxnSpLocks/>
            <a:endCxn id="64" idx="1"/>
          </p:cNvCxnSpPr>
          <p:nvPr/>
        </p:nvCxnSpPr>
        <p:spPr>
          <a:xfrm>
            <a:off x="7994804" y="3534099"/>
            <a:ext cx="861213" cy="430136"/>
          </a:xfrm>
          <a:prstGeom prst="straightConnector1">
            <a:avLst/>
          </a:prstGeom>
          <a:solidFill>
            <a:schemeClr val="accent6">
              <a:lumMod val="60000"/>
              <a:lumOff val="40000"/>
            </a:schemeClr>
          </a:solidFill>
          <a:ln w="38100" cap="flat" cmpd="sng">
            <a:solidFill>
              <a:schemeClr val="accent2">
                <a:lumMod val="60000"/>
                <a:lumOff val="40000"/>
              </a:schemeClr>
            </a:solidFill>
            <a:prstDash val="solid"/>
            <a:round/>
            <a:headEnd type="none" w="med" len="med"/>
            <a:tailEnd type="none" w="med" len="med"/>
          </a:ln>
        </p:spPr>
      </p:cxnSp>
      <p:cxnSp>
        <p:nvCxnSpPr>
          <p:cNvPr id="86" name="Connecteur droit 85">
            <a:extLst>
              <a:ext uri="{FF2B5EF4-FFF2-40B4-BE49-F238E27FC236}">
                <a16:creationId xmlns:a16="http://schemas.microsoft.com/office/drawing/2014/main" id="{350E00DF-2114-43CE-9B4C-9160757E6ACF}"/>
              </a:ext>
            </a:extLst>
          </p:cNvPr>
          <p:cNvCxnSpPr>
            <a:cxnSpLocks/>
          </p:cNvCxnSpPr>
          <p:nvPr/>
        </p:nvCxnSpPr>
        <p:spPr>
          <a:xfrm>
            <a:off x="5978363" y="1291693"/>
            <a:ext cx="0" cy="4024310"/>
          </a:xfrm>
          <a:prstGeom prst="line">
            <a:avLst/>
          </a:prstGeom>
          <a:ln w="19050">
            <a:solidFill>
              <a:srgbClr val="7451EB">
                <a:alpha val="25000"/>
              </a:srgbClr>
            </a:solidFill>
          </a:ln>
        </p:spPr>
        <p:style>
          <a:lnRef idx="1">
            <a:schemeClr val="accent1"/>
          </a:lnRef>
          <a:fillRef idx="0">
            <a:schemeClr val="accent1"/>
          </a:fillRef>
          <a:effectRef idx="0">
            <a:schemeClr val="accent1"/>
          </a:effectRef>
          <a:fontRef idx="minor">
            <a:schemeClr val="tx1"/>
          </a:fontRef>
        </p:style>
      </p:cxnSp>
      <p:sp>
        <p:nvSpPr>
          <p:cNvPr id="87" name="Ellipse 86">
            <a:extLst>
              <a:ext uri="{FF2B5EF4-FFF2-40B4-BE49-F238E27FC236}">
                <a16:creationId xmlns:a16="http://schemas.microsoft.com/office/drawing/2014/main" id="{E8C1F4F3-AECB-456F-9BE4-D19BFEE6B345}"/>
              </a:ext>
            </a:extLst>
          </p:cNvPr>
          <p:cNvSpPr/>
          <p:nvPr/>
        </p:nvSpPr>
        <p:spPr>
          <a:xfrm>
            <a:off x="444409" y="1293987"/>
            <a:ext cx="635924" cy="5873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endParaRPr lang="fr-FR" sz="2800" b="1" dirty="0"/>
          </a:p>
        </p:txBody>
      </p:sp>
      <p:sp>
        <p:nvSpPr>
          <p:cNvPr id="88" name="Ellipse 87">
            <a:extLst>
              <a:ext uri="{FF2B5EF4-FFF2-40B4-BE49-F238E27FC236}">
                <a16:creationId xmlns:a16="http://schemas.microsoft.com/office/drawing/2014/main" id="{A507B859-8D09-4F8B-A303-259F72C38358}"/>
              </a:ext>
            </a:extLst>
          </p:cNvPr>
          <p:cNvSpPr/>
          <p:nvPr/>
        </p:nvSpPr>
        <p:spPr>
          <a:xfrm>
            <a:off x="6427908" y="1293987"/>
            <a:ext cx="635924" cy="5873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endParaRPr lang="fr-FR" sz="2800" b="1" dirty="0"/>
          </a:p>
        </p:txBody>
      </p:sp>
      <p:sp>
        <p:nvSpPr>
          <p:cNvPr id="89" name="ZoneTexte 88">
            <a:extLst>
              <a:ext uri="{FF2B5EF4-FFF2-40B4-BE49-F238E27FC236}">
                <a16:creationId xmlns:a16="http://schemas.microsoft.com/office/drawing/2014/main" id="{AB8C04B1-C07D-4DBC-B835-A7F5108536F5}"/>
              </a:ext>
            </a:extLst>
          </p:cNvPr>
          <p:cNvSpPr txBox="1"/>
          <p:nvPr/>
        </p:nvSpPr>
        <p:spPr>
          <a:xfrm>
            <a:off x="6427909" y="5418420"/>
            <a:ext cx="5764092"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Il faut prendre en compte que c'est un problème de classification (garder seulement les noms)</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261589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Tokenisation</a:t>
            </a:r>
            <a:endParaRPr lang="fr-FR" sz="4000" b="1" i="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39" name="Image 38">
            <a:extLst>
              <a:ext uri="{FF2B5EF4-FFF2-40B4-BE49-F238E27FC236}">
                <a16:creationId xmlns:a16="http://schemas.microsoft.com/office/drawing/2014/main" id="{EEB29949-291D-471D-AAD2-D99A6B9723A9}"/>
              </a:ext>
            </a:extLst>
          </p:cNvPr>
          <p:cNvPicPr>
            <a:picLocks noChangeAspect="1"/>
          </p:cNvPicPr>
          <p:nvPr/>
        </p:nvPicPr>
        <p:blipFill>
          <a:blip r:embed="rId3"/>
          <a:stretch>
            <a:fillRect/>
          </a:stretch>
        </p:blipFill>
        <p:spPr>
          <a:xfrm>
            <a:off x="377906" y="1262924"/>
            <a:ext cx="11300950" cy="2897680"/>
          </a:xfrm>
          <a:prstGeom prst="rect">
            <a:avLst/>
          </a:prstGeom>
          <a:ln>
            <a:noFill/>
          </a:ln>
          <a:effectLst>
            <a:outerShdw blurRad="292100" dist="139700" dir="2700000" algn="tl" rotWithShape="0">
              <a:srgbClr val="333333">
                <a:alpha val="65000"/>
              </a:srgbClr>
            </a:outerShdw>
          </a:effectLst>
        </p:spPr>
      </p:pic>
      <p:sp>
        <p:nvSpPr>
          <p:cNvPr id="40" name="Ellipse 39">
            <a:extLst>
              <a:ext uri="{FF2B5EF4-FFF2-40B4-BE49-F238E27FC236}">
                <a16:creationId xmlns:a16="http://schemas.microsoft.com/office/drawing/2014/main" id="{CE9F0B5D-4EB7-4D3B-A738-BEFB2BFC112D}"/>
              </a:ext>
            </a:extLst>
          </p:cNvPr>
          <p:cNvSpPr/>
          <p:nvPr/>
        </p:nvSpPr>
        <p:spPr>
          <a:xfrm>
            <a:off x="4239317" y="1402659"/>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endParaRPr lang="fr-FR" sz="2800" b="1" dirty="0"/>
          </a:p>
        </p:txBody>
      </p:sp>
      <p:sp>
        <p:nvSpPr>
          <p:cNvPr id="41" name="Ellipse 40">
            <a:extLst>
              <a:ext uri="{FF2B5EF4-FFF2-40B4-BE49-F238E27FC236}">
                <a16:creationId xmlns:a16="http://schemas.microsoft.com/office/drawing/2014/main" id="{BB038E10-C414-48FD-B204-1599C6ED7AEF}"/>
              </a:ext>
            </a:extLst>
          </p:cNvPr>
          <p:cNvSpPr/>
          <p:nvPr/>
        </p:nvSpPr>
        <p:spPr>
          <a:xfrm>
            <a:off x="2064734" y="1402659"/>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endParaRPr lang="fr-FR" sz="2800" b="1" dirty="0"/>
          </a:p>
        </p:txBody>
      </p:sp>
      <p:sp>
        <p:nvSpPr>
          <p:cNvPr id="58" name="ZoneTexte 57">
            <a:extLst>
              <a:ext uri="{FF2B5EF4-FFF2-40B4-BE49-F238E27FC236}">
                <a16:creationId xmlns:a16="http://schemas.microsoft.com/office/drawing/2014/main" id="{C1BF1656-EAF3-45BF-A37F-75FFB5BF37A9}"/>
              </a:ext>
            </a:extLst>
          </p:cNvPr>
          <p:cNvSpPr txBox="1"/>
          <p:nvPr/>
        </p:nvSpPr>
        <p:spPr>
          <a:xfrm>
            <a:off x="1038098" y="4954779"/>
            <a:ext cx="2492753" cy="400110"/>
          </a:xfrm>
          <a:prstGeom prst="rect">
            <a:avLst/>
          </a:prstGeom>
          <a:noFill/>
        </p:spPr>
        <p:txBody>
          <a:bodyPr wrap="square">
            <a:spAutoFit/>
          </a:bodyPr>
          <a:lstStyle/>
          <a:p>
            <a:r>
              <a:rPr lang="fr-FR" sz="2000" b="1" u="none" strike="noStrike" dirty="0">
                <a:solidFill>
                  <a:srgbClr val="00B050"/>
                </a:solidFill>
                <a:latin typeface="Google Sans"/>
              </a:rPr>
              <a:t>Nettoyage </a:t>
            </a:r>
            <a:r>
              <a:rPr lang="fr-FR" sz="2000" b="1" dirty="0">
                <a:solidFill>
                  <a:srgbClr val="00B050"/>
                </a:solidFill>
                <a:latin typeface="Google Sans"/>
              </a:rPr>
              <a:t>des</a:t>
            </a:r>
            <a:r>
              <a:rPr lang="fr-FR" sz="2000" b="1" u="none" strike="noStrike" dirty="0">
                <a:solidFill>
                  <a:srgbClr val="00B050"/>
                </a:solidFill>
                <a:latin typeface="Google Sans"/>
              </a:rPr>
              <a:t> textes</a:t>
            </a:r>
          </a:p>
        </p:txBody>
      </p:sp>
      <p:sp>
        <p:nvSpPr>
          <p:cNvPr id="59" name="ZoneTexte 58">
            <a:extLst>
              <a:ext uri="{FF2B5EF4-FFF2-40B4-BE49-F238E27FC236}">
                <a16:creationId xmlns:a16="http://schemas.microsoft.com/office/drawing/2014/main" id="{0F31AAC0-7899-40DC-838D-0CFE13582CC0}"/>
              </a:ext>
            </a:extLst>
          </p:cNvPr>
          <p:cNvSpPr txBox="1"/>
          <p:nvPr/>
        </p:nvSpPr>
        <p:spPr>
          <a:xfrm>
            <a:off x="1038098" y="5491053"/>
            <a:ext cx="2655716" cy="400110"/>
          </a:xfrm>
          <a:prstGeom prst="rect">
            <a:avLst/>
          </a:prstGeom>
          <a:noFill/>
        </p:spPr>
        <p:txBody>
          <a:bodyPr wrap="square">
            <a:spAutoFit/>
          </a:bodyPr>
          <a:lstStyle/>
          <a:p>
            <a:r>
              <a:rPr lang="fr-FR" sz="2000" b="1" u="none" strike="noStrike" dirty="0">
                <a:solidFill>
                  <a:srgbClr val="00B050"/>
                </a:solidFill>
                <a:latin typeface="Google Sans"/>
              </a:rPr>
              <a:t>Suppression des mots</a:t>
            </a:r>
          </a:p>
        </p:txBody>
      </p:sp>
      <p:sp>
        <p:nvSpPr>
          <p:cNvPr id="60" name="Ellipse 59">
            <a:extLst>
              <a:ext uri="{FF2B5EF4-FFF2-40B4-BE49-F238E27FC236}">
                <a16:creationId xmlns:a16="http://schemas.microsoft.com/office/drawing/2014/main" id="{5475D424-2B25-49BE-AEA6-289D5C5C359F}"/>
              </a:ext>
            </a:extLst>
          </p:cNvPr>
          <p:cNvSpPr/>
          <p:nvPr/>
        </p:nvSpPr>
        <p:spPr>
          <a:xfrm>
            <a:off x="513144" y="4915175"/>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endParaRPr lang="fr-FR" sz="2800" b="1" dirty="0"/>
          </a:p>
        </p:txBody>
      </p:sp>
      <p:sp>
        <p:nvSpPr>
          <p:cNvPr id="61" name="Ellipse 60">
            <a:extLst>
              <a:ext uri="{FF2B5EF4-FFF2-40B4-BE49-F238E27FC236}">
                <a16:creationId xmlns:a16="http://schemas.microsoft.com/office/drawing/2014/main" id="{2847DFC0-9953-4319-BEB0-0F9E02A9FB2D}"/>
              </a:ext>
            </a:extLst>
          </p:cNvPr>
          <p:cNvSpPr/>
          <p:nvPr/>
        </p:nvSpPr>
        <p:spPr>
          <a:xfrm>
            <a:off x="534098" y="5462251"/>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endParaRPr lang="fr-FR" sz="2800" b="1" dirty="0"/>
          </a:p>
        </p:txBody>
      </p:sp>
      <p:grpSp>
        <p:nvGrpSpPr>
          <p:cNvPr id="62" name="Groupe 61">
            <a:extLst>
              <a:ext uri="{FF2B5EF4-FFF2-40B4-BE49-F238E27FC236}">
                <a16:creationId xmlns:a16="http://schemas.microsoft.com/office/drawing/2014/main" id="{D6DFA793-0FF4-403D-A980-ED734F58F3FD}"/>
              </a:ext>
            </a:extLst>
          </p:cNvPr>
          <p:cNvGrpSpPr/>
          <p:nvPr/>
        </p:nvGrpSpPr>
        <p:grpSpPr>
          <a:xfrm>
            <a:off x="9817712" y="207223"/>
            <a:ext cx="2227800" cy="856800"/>
            <a:chOff x="3896680" y="1949937"/>
            <a:chExt cx="2227800" cy="856800"/>
          </a:xfrm>
        </p:grpSpPr>
        <p:sp>
          <p:nvSpPr>
            <p:cNvPr id="65" name="Google Shape;189;p19">
              <a:extLst>
                <a:ext uri="{FF2B5EF4-FFF2-40B4-BE49-F238E27FC236}">
                  <a16:creationId xmlns:a16="http://schemas.microsoft.com/office/drawing/2014/main" id="{4A145BC3-008F-411F-AA7F-50D4B8B2AF20}"/>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93;p19">
              <a:extLst>
                <a:ext uri="{FF2B5EF4-FFF2-40B4-BE49-F238E27FC236}">
                  <a16:creationId xmlns:a16="http://schemas.microsoft.com/office/drawing/2014/main" id="{A2670ABB-5AEF-4768-BA1E-4AB407244C60}"/>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71" name="Google Shape;197;p19">
              <a:extLst>
                <a:ext uri="{FF2B5EF4-FFF2-40B4-BE49-F238E27FC236}">
                  <a16:creationId xmlns:a16="http://schemas.microsoft.com/office/drawing/2014/main" id="{2D56FD1C-64C2-47C9-A614-A067740B09E0}"/>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72" name="Google Shape;204;p19">
              <a:extLst>
                <a:ext uri="{FF2B5EF4-FFF2-40B4-BE49-F238E27FC236}">
                  <a16:creationId xmlns:a16="http://schemas.microsoft.com/office/drawing/2014/main" id="{6A4AFEBB-4EA8-4641-BA0A-A53F377A5121}"/>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73" name="Image 72">
              <a:extLst>
                <a:ext uri="{FF2B5EF4-FFF2-40B4-BE49-F238E27FC236}">
                  <a16:creationId xmlns:a16="http://schemas.microsoft.com/office/drawing/2014/main" id="{E9C5BD64-0E63-4D8B-AE7D-C5654376D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grpSp>
    </p:spTree>
    <p:extLst>
      <p:ext uri="{BB962C8B-B14F-4D97-AF65-F5344CB8AC3E}">
        <p14:creationId xmlns:p14="http://schemas.microsoft.com/office/powerpoint/2010/main" val="2287449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Tokenisation</a:t>
            </a:r>
            <a:r>
              <a:rPr lang="fr-FR" sz="4800" b="1" dirty="0">
                <a:ln>
                  <a:solidFill>
                    <a:srgbClr val="7451EB"/>
                  </a:solidFill>
                </a:ln>
                <a:solidFill>
                  <a:srgbClr val="7451EB"/>
                </a:solidFill>
                <a:latin typeface="Google Sans"/>
              </a:rPr>
              <a:t> - </a:t>
            </a:r>
            <a:r>
              <a:rPr lang="fr-FR" sz="4000" b="1" i="1" dirty="0">
                <a:ln>
                  <a:solidFill>
                    <a:srgbClr val="7451EB"/>
                  </a:solidFill>
                </a:ln>
                <a:solidFill>
                  <a:srgbClr val="7451EB"/>
                </a:solidFill>
                <a:latin typeface="Google Sans"/>
              </a:rPr>
              <a:t>exemples</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 name="Image 3">
            <a:extLst>
              <a:ext uri="{FF2B5EF4-FFF2-40B4-BE49-F238E27FC236}">
                <a16:creationId xmlns:a16="http://schemas.microsoft.com/office/drawing/2014/main" id="{1C880B35-594A-4AE5-AE47-172113E7753A}"/>
              </a:ext>
            </a:extLst>
          </p:cNvPr>
          <p:cNvPicPr>
            <a:picLocks noChangeAspect="1"/>
          </p:cNvPicPr>
          <p:nvPr/>
        </p:nvPicPr>
        <p:blipFill>
          <a:blip r:embed="rId3"/>
          <a:stretch>
            <a:fillRect/>
          </a:stretch>
        </p:blipFill>
        <p:spPr>
          <a:xfrm>
            <a:off x="377906" y="3909521"/>
            <a:ext cx="8807399" cy="2259932"/>
          </a:xfrm>
          <a:prstGeom prst="rect">
            <a:avLst/>
          </a:prstGeom>
        </p:spPr>
      </p:pic>
      <p:grpSp>
        <p:nvGrpSpPr>
          <p:cNvPr id="24" name="Groupe 23">
            <a:extLst>
              <a:ext uri="{FF2B5EF4-FFF2-40B4-BE49-F238E27FC236}">
                <a16:creationId xmlns:a16="http://schemas.microsoft.com/office/drawing/2014/main" id="{52C85072-3C52-4EF9-BCFB-A48F3EE67BD4}"/>
              </a:ext>
            </a:extLst>
          </p:cNvPr>
          <p:cNvGrpSpPr/>
          <p:nvPr/>
        </p:nvGrpSpPr>
        <p:grpSpPr>
          <a:xfrm>
            <a:off x="9817712" y="207223"/>
            <a:ext cx="2227800" cy="856800"/>
            <a:chOff x="3896680" y="1949937"/>
            <a:chExt cx="2227800" cy="856800"/>
          </a:xfrm>
        </p:grpSpPr>
        <p:sp>
          <p:nvSpPr>
            <p:cNvPr id="25" name="Google Shape;189;p19">
              <a:extLst>
                <a:ext uri="{FF2B5EF4-FFF2-40B4-BE49-F238E27FC236}">
                  <a16:creationId xmlns:a16="http://schemas.microsoft.com/office/drawing/2014/main" id="{C7DFBBC0-25B1-43AB-99DD-C4B88A043805}"/>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C1F0FBEF-1E18-4C9F-A386-40DCC9868222}"/>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7CE4BA81-ACF2-49D4-B9DD-9EFD56D749DA}"/>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0EB3295E-468A-4709-834F-C9FD2BC28281}"/>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0" name="Image 29">
              <a:extLst>
                <a:ext uri="{FF2B5EF4-FFF2-40B4-BE49-F238E27FC236}">
                  <a16:creationId xmlns:a16="http://schemas.microsoft.com/office/drawing/2014/main" id="{2F5AFC99-1AAB-41D2-93AC-38F4589A8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grpSp>
      <p:grpSp>
        <p:nvGrpSpPr>
          <p:cNvPr id="13" name="Groupe 12">
            <a:extLst>
              <a:ext uri="{FF2B5EF4-FFF2-40B4-BE49-F238E27FC236}">
                <a16:creationId xmlns:a16="http://schemas.microsoft.com/office/drawing/2014/main" id="{4C6CF820-4316-484A-A20A-8DE59C9D8108}"/>
              </a:ext>
            </a:extLst>
          </p:cNvPr>
          <p:cNvGrpSpPr/>
          <p:nvPr/>
        </p:nvGrpSpPr>
        <p:grpSpPr>
          <a:xfrm>
            <a:off x="390740" y="1417926"/>
            <a:ext cx="7909330" cy="2347319"/>
            <a:chOff x="390740" y="1417926"/>
            <a:chExt cx="7909330" cy="2347319"/>
          </a:xfrm>
        </p:grpSpPr>
        <p:pic>
          <p:nvPicPr>
            <p:cNvPr id="32" name="Image 31">
              <a:extLst>
                <a:ext uri="{FF2B5EF4-FFF2-40B4-BE49-F238E27FC236}">
                  <a16:creationId xmlns:a16="http://schemas.microsoft.com/office/drawing/2014/main" id="{26F23630-F109-448C-9614-45B695A37B28}"/>
                </a:ext>
              </a:extLst>
            </p:cNvPr>
            <p:cNvPicPr>
              <a:picLocks noChangeAspect="1"/>
            </p:cNvPicPr>
            <p:nvPr/>
          </p:nvPicPr>
          <p:blipFill rotWithShape="1">
            <a:blip r:embed="rId5"/>
            <a:srcRect t="75630"/>
            <a:stretch/>
          </p:blipFill>
          <p:spPr>
            <a:xfrm>
              <a:off x="390741" y="2025580"/>
              <a:ext cx="7909329" cy="1739665"/>
            </a:xfrm>
            <a:prstGeom prst="rect">
              <a:avLst/>
            </a:prstGeom>
          </p:spPr>
        </p:pic>
        <p:pic>
          <p:nvPicPr>
            <p:cNvPr id="33" name="Image 32">
              <a:extLst>
                <a:ext uri="{FF2B5EF4-FFF2-40B4-BE49-F238E27FC236}">
                  <a16:creationId xmlns:a16="http://schemas.microsoft.com/office/drawing/2014/main" id="{035D4D0D-D269-436E-A57A-5A7C873CEDAE}"/>
                </a:ext>
              </a:extLst>
            </p:cNvPr>
            <p:cNvPicPr>
              <a:picLocks noChangeAspect="1"/>
            </p:cNvPicPr>
            <p:nvPr/>
          </p:nvPicPr>
          <p:blipFill rotWithShape="1">
            <a:blip r:embed="rId5"/>
            <a:srcRect b="89288"/>
            <a:stretch/>
          </p:blipFill>
          <p:spPr>
            <a:xfrm>
              <a:off x="390740" y="1417926"/>
              <a:ext cx="7909327" cy="764669"/>
            </a:xfrm>
            <a:prstGeom prst="rect">
              <a:avLst/>
            </a:prstGeom>
          </p:spPr>
        </p:pic>
      </p:grpSp>
    </p:spTree>
    <p:extLst>
      <p:ext uri="{BB962C8B-B14F-4D97-AF65-F5344CB8AC3E}">
        <p14:creationId xmlns:p14="http://schemas.microsoft.com/office/powerpoint/2010/main" val="3176325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3">
            <a:extLst>
              <a:ext uri="{FF2B5EF4-FFF2-40B4-BE49-F238E27FC236}">
                <a16:creationId xmlns:a16="http://schemas.microsoft.com/office/drawing/2014/main" id="{24081931-CD0C-485C-9C3E-E7C2A4D4ABCE}"/>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7 –</a:t>
            </a:r>
            <a:r>
              <a:rPr lang="fr-FR" sz="1400" dirty="0">
                <a:ln>
                  <a:solidFill>
                    <a:schemeClr val="bg1"/>
                  </a:solidFill>
                </a:ln>
                <a:solidFill>
                  <a:schemeClr val="bg1"/>
                </a:solidFill>
                <a:latin typeface="+mj-lt"/>
              </a:rPr>
              <a:t>implémentation d’un modèle de </a:t>
            </a:r>
            <a:r>
              <a:rPr lang="fr-FR" sz="1400" dirty="0" err="1">
                <a:ln>
                  <a:solidFill>
                    <a:schemeClr val="bg1"/>
                  </a:solidFill>
                </a:ln>
                <a:solidFill>
                  <a:schemeClr val="bg1"/>
                </a:solidFill>
                <a:latin typeface="+mj-lt"/>
              </a:rPr>
              <a:t>scoring</a:t>
            </a:r>
            <a:endParaRPr lang="en-US" sz="1400" dirty="0">
              <a:ln>
                <a:solidFill>
                  <a:schemeClr val="bg1"/>
                </a:solidFill>
              </a:ln>
              <a:solidFill>
                <a:schemeClr val="bg1"/>
              </a:solidFill>
              <a:latin typeface="+mj-lt"/>
            </a:endParaRPr>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22" name="ZoneTexte 21">
            <a:extLst>
              <a:ext uri="{FF2B5EF4-FFF2-40B4-BE49-F238E27FC236}">
                <a16:creationId xmlns:a16="http://schemas.microsoft.com/office/drawing/2014/main" id="{CDCAAFAA-8DED-4CA8-9F07-AA22874ECFF3}"/>
              </a:ext>
            </a:extLst>
          </p:cNvPr>
          <p:cNvSpPr txBox="1"/>
          <p:nvPr/>
        </p:nvSpPr>
        <p:spPr>
          <a:xfrm>
            <a:off x="279915" y="1510259"/>
            <a:ext cx="7189851" cy="3108543"/>
          </a:xfrm>
          <a:prstGeom prst="rect">
            <a:avLst/>
          </a:prstGeom>
          <a:noFill/>
        </p:spPr>
        <p:txBody>
          <a:bodyPr wrap="square">
            <a:spAutoFit/>
          </a:bodyPr>
          <a:lstStyle/>
          <a:p>
            <a:pPr marL="514350" indent="-514350">
              <a:buFont typeface="+mj-lt"/>
              <a:buAutoNum type="arabicPeriod"/>
            </a:pPr>
            <a:r>
              <a:rPr lang="fr-FR" sz="2800" dirty="0">
                <a:ln>
                  <a:solidFill>
                    <a:srgbClr val="7451EB"/>
                  </a:solidFill>
                </a:ln>
                <a:solidFill>
                  <a:srgbClr val="7451EB"/>
                </a:solidFill>
                <a:latin typeface="Google Sans"/>
              </a:rPr>
              <a:t>Mission</a:t>
            </a:r>
          </a:p>
          <a:p>
            <a:pPr marL="514350" indent="-514350">
              <a:buFont typeface="+mj-lt"/>
              <a:buAutoNum type="arabicPeriod"/>
            </a:pPr>
            <a:r>
              <a:rPr lang="fr-FR" sz="2800" dirty="0">
                <a:ln>
                  <a:solidFill>
                    <a:srgbClr val="7451EB"/>
                  </a:solidFill>
                </a:ln>
                <a:solidFill>
                  <a:srgbClr val="7451EB"/>
                </a:solidFill>
                <a:latin typeface="Google Sans"/>
              </a:rPr>
              <a:t>Présentation du jeu de données</a:t>
            </a:r>
          </a:p>
          <a:p>
            <a:pPr marL="514350" indent="-514350">
              <a:buFont typeface="+mj-lt"/>
              <a:buAutoNum type="arabicPeriod"/>
            </a:pPr>
            <a:r>
              <a:rPr lang="fr-FR" sz="2800" dirty="0">
                <a:ln>
                  <a:solidFill>
                    <a:srgbClr val="7451EB"/>
                  </a:solidFill>
                </a:ln>
                <a:solidFill>
                  <a:srgbClr val="7451EB"/>
                </a:solidFill>
                <a:latin typeface="Google Sans"/>
              </a:rPr>
              <a:t>Modélisation</a:t>
            </a:r>
          </a:p>
          <a:p>
            <a:pPr marL="514350" indent="-514350">
              <a:buFont typeface="+mj-lt"/>
              <a:buAutoNum type="arabicPeriod"/>
            </a:pPr>
            <a:r>
              <a:rPr lang="fr-FR" sz="2800" dirty="0">
                <a:ln>
                  <a:solidFill>
                    <a:srgbClr val="7451EB"/>
                  </a:solidFill>
                </a:ln>
                <a:solidFill>
                  <a:srgbClr val="7451EB"/>
                </a:solidFill>
                <a:latin typeface="Google Sans"/>
              </a:rPr>
              <a:t>Optimisation de modelé</a:t>
            </a:r>
          </a:p>
          <a:p>
            <a:pPr marL="514350" indent="-514350">
              <a:buFont typeface="+mj-lt"/>
              <a:buAutoNum type="arabicPeriod"/>
            </a:pPr>
            <a:r>
              <a:rPr lang="fr-FR" sz="2800" dirty="0">
                <a:ln>
                  <a:solidFill>
                    <a:srgbClr val="7451EB"/>
                  </a:solidFill>
                </a:ln>
                <a:solidFill>
                  <a:srgbClr val="7451EB"/>
                </a:solidFill>
                <a:latin typeface="Google Sans"/>
              </a:rPr>
              <a:t>Dashboard</a:t>
            </a:r>
          </a:p>
          <a:p>
            <a:pPr marL="514350" indent="-514350">
              <a:buFont typeface="+mj-lt"/>
              <a:buAutoNum type="arabicPeriod"/>
            </a:pPr>
            <a:r>
              <a:rPr lang="fr-FR" sz="2800" dirty="0">
                <a:ln>
                  <a:solidFill>
                    <a:srgbClr val="7451EB"/>
                  </a:solidFill>
                </a:ln>
                <a:solidFill>
                  <a:srgbClr val="7451EB"/>
                </a:solidFill>
                <a:latin typeface="Google Sans"/>
              </a:rPr>
              <a:t>Conclusion</a:t>
            </a:r>
          </a:p>
          <a:p>
            <a:pPr marL="285750" indent="-285750">
              <a:buFontTx/>
              <a:buChar char="­"/>
            </a:pPr>
            <a:endParaRPr lang="fr-FR" sz="2800" dirty="0">
              <a:ln>
                <a:solidFill>
                  <a:srgbClr val="7451EB"/>
                </a:solidFill>
              </a:ln>
              <a:solidFill>
                <a:srgbClr val="7451EB"/>
              </a:solidFill>
              <a:latin typeface="Google Sans"/>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8" y="432794"/>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n>
                  <a:solidFill>
                    <a:srgbClr val="7451EB"/>
                  </a:solidFill>
                </a:ln>
                <a:solidFill>
                  <a:srgbClr val="7451EB"/>
                </a:solidFill>
                <a:latin typeface="Google Sans"/>
              </a:rPr>
              <a:t>Plan de la </a:t>
            </a:r>
            <a:r>
              <a:rPr lang="es-ES" sz="4000" b="1" dirty="0" err="1">
                <a:ln>
                  <a:solidFill>
                    <a:srgbClr val="7451EB"/>
                  </a:solidFill>
                </a:ln>
                <a:solidFill>
                  <a:srgbClr val="7451EB"/>
                </a:solidFill>
                <a:latin typeface="Google Sans"/>
              </a:rPr>
              <a:t>soutenance</a:t>
            </a:r>
            <a:endParaRPr lang="es-419" sz="4000" b="1" u="sng"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pic>
        <p:nvPicPr>
          <p:cNvPr id="12" name="Image 11">
            <a:extLst>
              <a:ext uri="{FF2B5EF4-FFF2-40B4-BE49-F238E27FC236}">
                <a16:creationId xmlns:a16="http://schemas.microsoft.com/office/drawing/2014/main" id="{D2967778-158E-405B-AE7C-F98D8BCE79CA}"/>
              </a:ext>
            </a:extLst>
          </p:cNvPr>
          <p:cNvPicPr>
            <a:picLocks noChangeAspect="1"/>
          </p:cNvPicPr>
          <p:nvPr/>
        </p:nvPicPr>
        <p:blipFill rotWithShape="1">
          <a:blip r:embed="rId3"/>
          <a:srcRect l="291"/>
          <a:stretch/>
        </p:blipFill>
        <p:spPr>
          <a:xfrm>
            <a:off x="7469766" y="1510259"/>
            <a:ext cx="4339732" cy="3615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0755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1ECE7756-6F31-46AF-8E5F-E4FCFBD22710}"/>
              </a:ext>
            </a:extLst>
          </p:cNvPr>
          <p:cNvGrpSpPr/>
          <p:nvPr/>
        </p:nvGrpSpPr>
        <p:grpSpPr>
          <a:xfrm>
            <a:off x="9820200" y="211519"/>
            <a:ext cx="2227800" cy="856800"/>
            <a:chOff x="5900346" y="1949937"/>
            <a:chExt cx="2227800" cy="856800"/>
          </a:xfrm>
        </p:grpSpPr>
        <p:sp>
          <p:nvSpPr>
            <p:cNvPr id="20" name="Google Shape;189;p19">
              <a:extLst>
                <a:ext uri="{FF2B5EF4-FFF2-40B4-BE49-F238E27FC236}">
                  <a16:creationId xmlns:a16="http://schemas.microsoft.com/office/drawing/2014/main" id="{EDB27039-0D38-4D4C-B903-414FD399ABA2}"/>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93;p19">
              <a:extLst>
                <a:ext uri="{FF2B5EF4-FFF2-40B4-BE49-F238E27FC236}">
                  <a16:creationId xmlns:a16="http://schemas.microsoft.com/office/drawing/2014/main" id="{85CAF4C5-ED3D-4A6E-BB6E-B911D9C68B58}"/>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22" name="Google Shape;197;p19">
              <a:extLst>
                <a:ext uri="{FF2B5EF4-FFF2-40B4-BE49-F238E27FC236}">
                  <a16:creationId xmlns:a16="http://schemas.microsoft.com/office/drawing/2014/main" id="{53BF8281-3D89-4AED-A38C-EDE471F6500F}"/>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80555B39-57FF-4101-920D-660FBC380393}"/>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5" name="Image 24">
              <a:extLst>
                <a:ext uri="{FF2B5EF4-FFF2-40B4-BE49-F238E27FC236}">
                  <a16:creationId xmlns:a16="http://schemas.microsoft.com/office/drawing/2014/main" id="{166C7142-115D-4E25-B9BC-B89AA2331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6" name="ZoneTexte 25">
            <a:extLst>
              <a:ext uri="{FF2B5EF4-FFF2-40B4-BE49-F238E27FC236}">
                <a16:creationId xmlns:a16="http://schemas.microsoft.com/office/drawing/2014/main" id="{C5773E22-7FD8-44C0-A24E-FA2D17D6125E}"/>
              </a:ext>
            </a:extLst>
          </p:cNvPr>
          <p:cNvSpPr txBox="1"/>
          <p:nvPr/>
        </p:nvSpPr>
        <p:spPr>
          <a:xfrm>
            <a:off x="834357" y="3146858"/>
            <a:ext cx="3046071" cy="1200329"/>
          </a:xfrm>
          <a:prstGeom prst="rect">
            <a:avLst/>
          </a:prstGeom>
          <a:noFill/>
          <a:ln>
            <a:solidFill>
              <a:srgbClr val="00B0F0"/>
            </a:solidFill>
          </a:ln>
        </p:spPr>
        <p:txBody>
          <a:bodyPr wrap="square">
            <a:spAutoFit/>
          </a:bodyPr>
          <a:lstStyle/>
          <a:p>
            <a:r>
              <a:rPr lang="fr-FR" b="0" i="0" dirty="0">
                <a:effectLst/>
                <a:latin typeface="-apple-system"/>
              </a:rPr>
              <a:t>["Home </a:t>
            </a:r>
            <a:r>
              <a:rPr lang="fr-FR" b="0" i="0" dirty="0" err="1">
                <a:effectLst/>
                <a:latin typeface="-apple-system"/>
              </a:rPr>
              <a:t>Furnishing</a:t>
            </a:r>
            <a:r>
              <a:rPr lang="fr-FR" b="0" i="0" dirty="0">
                <a:effectLst/>
                <a:latin typeface="-apple-system"/>
              </a:rPr>
              <a:t> &gt;&gt; </a:t>
            </a:r>
            <a:r>
              <a:rPr lang="fr-FR" b="0" i="0" dirty="0" err="1">
                <a:effectLst/>
                <a:latin typeface="-apple-system"/>
              </a:rPr>
              <a:t>Curtains</a:t>
            </a:r>
            <a:r>
              <a:rPr lang="fr-FR" b="0" i="0" dirty="0">
                <a:effectLst/>
                <a:latin typeface="-apple-system"/>
              </a:rPr>
              <a:t> &amp; Accessories &gt;&gt; </a:t>
            </a:r>
            <a:r>
              <a:rPr lang="fr-FR" b="0" i="0" dirty="0" err="1">
                <a:effectLst/>
                <a:latin typeface="-apple-system"/>
              </a:rPr>
              <a:t>Curtains</a:t>
            </a:r>
            <a:r>
              <a:rPr lang="fr-FR" b="0" i="0" dirty="0">
                <a:effectLst/>
                <a:latin typeface="-apple-system"/>
              </a:rPr>
              <a:t> &gt;&gt; </a:t>
            </a:r>
            <a:r>
              <a:rPr lang="fr-FR" b="0" i="0" dirty="0" err="1">
                <a:effectLst/>
                <a:latin typeface="-apple-system"/>
              </a:rPr>
              <a:t>Elegance</a:t>
            </a:r>
            <a:r>
              <a:rPr lang="fr-FR" b="0" i="0" dirty="0">
                <a:effectLst/>
                <a:latin typeface="-apple-system"/>
              </a:rPr>
              <a:t> Polyester </a:t>
            </a:r>
            <a:r>
              <a:rPr lang="fr-FR" b="0" i="0" dirty="0" err="1">
                <a:effectLst/>
                <a:latin typeface="-apple-system"/>
              </a:rPr>
              <a:t>Multicolor</a:t>
            </a:r>
            <a:r>
              <a:rPr lang="fr-FR" b="0" i="0" dirty="0">
                <a:effectLst/>
                <a:latin typeface="-apple-system"/>
              </a:rPr>
              <a:t> Abstract </a:t>
            </a:r>
            <a:r>
              <a:rPr lang="fr-FR" b="0" i="0" dirty="0" err="1">
                <a:effectLst/>
                <a:latin typeface="-apple-system"/>
              </a:rPr>
              <a:t>Eyelet</a:t>
            </a:r>
            <a:r>
              <a:rPr lang="fr-FR" b="0" i="0" dirty="0">
                <a:effectLst/>
                <a:latin typeface="-apple-system"/>
              </a:rPr>
              <a:t> Do..."]</a:t>
            </a:r>
            <a:endParaRPr lang="fr-FR" dirty="0"/>
          </a:p>
        </p:txBody>
      </p:sp>
      <p:sp>
        <p:nvSpPr>
          <p:cNvPr id="28" name="ZoneTexte 27">
            <a:extLst>
              <a:ext uri="{FF2B5EF4-FFF2-40B4-BE49-F238E27FC236}">
                <a16:creationId xmlns:a16="http://schemas.microsoft.com/office/drawing/2014/main" id="{7781E634-9938-44BF-AFFF-4C2D52610751}"/>
              </a:ext>
            </a:extLst>
          </p:cNvPr>
          <p:cNvSpPr txBox="1"/>
          <p:nvPr/>
        </p:nvSpPr>
        <p:spPr>
          <a:xfrm>
            <a:off x="4647460" y="3285358"/>
            <a:ext cx="2185685" cy="923330"/>
          </a:xfrm>
          <a:prstGeom prst="rect">
            <a:avLst/>
          </a:prstGeom>
          <a:noFill/>
          <a:ln>
            <a:solidFill>
              <a:srgbClr val="00B0F0"/>
            </a:solidFill>
          </a:ln>
        </p:spPr>
        <p:txBody>
          <a:bodyPr wrap="square">
            <a:spAutoFit/>
          </a:bodyPr>
          <a:lstStyle/>
          <a:p>
            <a:r>
              <a:rPr lang="en-US" b="0" i="0" dirty="0">
                <a:effectLst/>
                <a:latin typeface="-apple-system"/>
              </a:rPr>
              <a:t>[home, elegance, polyester, multicolor, abstract, eyelet]</a:t>
            </a:r>
            <a:endParaRPr lang="fr-FR" dirty="0"/>
          </a:p>
        </p:txBody>
      </p:sp>
      <p:sp>
        <p:nvSpPr>
          <p:cNvPr id="30" name="ZoneTexte 29">
            <a:extLst>
              <a:ext uri="{FF2B5EF4-FFF2-40B4-BE49-F238E27FC236}">
                <a16:creationId xmlns:a16="http://schemas.microsoft.com/office/drawing/2014/main" id="{50143071-3C29-4E1C-8C51-7D214378A792}"/>
              </a:ext>
            </a:extLst>
          </p:cNvPr>
          <p:cNvSpPr txBox="1"/>
          <p:nvPr/>
        </p:nvSpPr>
        <p:spPr>
          <a:xfrm>
            <a:off x="8349137" y="2666007"/>
            <a:ext cx="2918978" cy="646331"/>
          </a:xfrm>
          <a:prstGeom prst="rect">
            <a:avLst/>
          </a:prstGeom>
          <a:noFill/>
          <a:ln>
            <a:solidFill>
              <a:schemeClr val="accent6">
                <a:lumMod val="60000"/>
                <a:lumOff val="40000"/>
              </a:schemeClr>
            </a:solidFill>
          </a:ln>
        </p:spPr>
        <p:txBody>
          <a:bodyPr wrap="square">
            <a:spAutoFit/>
          </a:bodyPr>
          <a:lstStyle/>
          <a:p>
            <a:r>
              <a:rPr lang="en-US" b="0" i="0" dirty="0">
                <a:effectLst/>
                <a:latin typeface="-apple-system"/>
              </a:rPr>
              <a:t>[home, </a:t>
            </a:r>
            <a:r>
              <a:rPr lang="en-US" b="0" i="0" dirty="0" err="1">
                <a:effectLst/>
                <a:latin typeface="-apple-system"/>
              </a:rPr>
              <a:t>eleg</a:t>
            </a:r>
            <a:r>
              <a:rPr lang="en-US" b="0" i="0" dirty="0">
                <a:effectLst/>
                <a:latin typeface="-apple-system"/>
              </a:rPr>
              <a:t>, </a:t>
            </a:r>
            <a:r>
              <a:rPr lang="en-US" b="0" i="0" dirty="0" err="1">
                <a:effectLst/>
                <a:latin typeface="-apple-system"/>
              </a:rPr>
              <a:t>polyest</a:t>
            </a:r>
            <a:r>
              <a:rPr lang="en-US" b="0" i="0" dirty="0">
                <a:effectLst/>
                <a:latin typeface="-apple-system"/>
              </a:rPr>
              <a:t>, multicolor, abstract, eyelet]</a:t>
            </a:r>
            <a:endParaRPr lang="fr-FR" dirty="0"/>
          </a:p>
        </p:txBody>
      </p:sp>
      <p:sp>
        <p:nvSpPr>
          <p:cNvPr id="32" name="ZoneTexte 31">
            <a:extLst>
              <a:ext uri="{FF2B5EF4-FFF2-40B4-BE49-F238E27FC236}">
                <a16:creationId xmlns:a16="http://schemas.microsoft.com/office/drawing/2014/main" id="{188DA0A9-9AF1-4172-8FD2-9A85219F5A46}"/>
              </a:ext>
            </a:extLst>
          </p:cNvPr>
          <p:cNvSpPr txBox="1"/>
          <p:nvPr/>
        </p:nvSpPr>
        <p:spPr>
          <a:xfrm>
            <a:off x="8349137" y="4038817"/>
            <a:ext cx="2918977" cy="646331"/>
          </a:xfrm>
          <a:prstGeom prst="rect">
            <a:avLst/>
          </a:prstGeom>
          <a:noFill/>
          <a:ln>
            <a:solidFill>
              <a:schemeClr val="accent6">
                <a:lumMod val="60000"/>
                <a:lumOff val="40000"/>
              </a:schemeClr>
            </a:solidFill>
          </a:ln>
        </p:spPr>
        <p:txBody>
          <a:bodyPr wrap="square">
            <a:spAutoFit/>
          </a:bodyPr>
          <a:lstStyle/>
          <a:p>
            <a:r>
              <a:rPr lang="en-US" b="0" i="0" dirty="0">
                <a:effectLst/>
                <a:latin typeface="-apple-system"/>
              </a:rPr>
              <a:t>[home, elegance, polyester, multicolor, abstract, eyelet]</a:t>
            </a:r>
            <a:endParaRPr lang="fr-FR" dirty="0"/>
          </a:p>
        </p:txBody>
      </p:sp>
      <p:sp>
        <p:nvSpPr>
          <p:cNvPr id="33" name="Flèche : droite 32">
            <a:extLst>
              <a:ext uri="{FF2B5EF4-FFF2-40B4-BE49-F238E27FC236}">
                <a16:creationId xmlns:a16="http://schemas.microsoft.com/office/drawing/2014/main" id="{6E08DB8D-212C-4DF7-99BE-532C0D1C4DAD}"/>
              </a:ext>
            </a:extLst>
          </p:cNvPr>
          <p:cNvSpPr/>
          <p:nvPr/>
        </p:nvSpPr>
        <p:spPr>
          <a:xfrm>
            <a:off x="4078748" y="3357821"/>
            <a:ext cx="370390" cy="457727"/>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 droite 33">
            <a:extLst>
              <a:ext uri="{FF2B5EF4-FFF2-40B4-BE49-F238E27FC236}">
                <a16:creationId xmlns:a16="http://schemas.microsoft.com/office/drawing/2014/main" id="{D9E2F088-F854-4E97-835A-920FC676AB9A}"/>
              </a:ext>
            </a:extLst>
          </p:cNvPr>
          <p:cNvSpPr/>
          <p:nvPr/>
        </p:nvSpPr>
        <p:spPr>
          <a:xfrm rot="20185332">
            <a:off x="7073529" y="2798075"/>
            <a:ext cx="1185441" cy="457727"/>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lèche : droite 34">
            <a:extLst>
              <a:ext uri="{FF2B5EF4-FFF2-40B4-BE49-F238E27FC236}">
                <a16:creationId xmlns:a16="http://schemas.microsoft.com/office/drawing/2014/main" id="{5522D7C7-6C0A-45D6-81E1-F31969BD71E8}"/>
              </a:ext>
            </a:extLst>
          </p:cNvPr>
          <p:cNvSpPr/>
          <p:nvPr/>
        </p:nvSpPr>
        <p:spPr>
          <a:xfrm rot="949447">
            <a:off x="7073639" y="3773101"/>
            <a:ext cx="1185441" cy="457727"/>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BABEEA30-4D48-4FF1-9EA5-4E49E38AB04F}"/>
              </a:ext>
            </a:extLst>
          </p:cNvPr>
          <p:cNvSpPr txBox="1"/>
          <p:nvPr/>
        </p:nvSpPr>
        <p:spPr>
          <a:xfrm>
            <a:off x="834357" y="2775342"/>
            <a:ext cx="3046071" cy="369332"/>
          </a:xfrm>
          <a:prstGeom prst="rect">
            <a:avLst/>
          </a:prstGeom>
          <a:noFill/>
          <a:ln>
            <a:solidFill>
              <a:srgbClr val="00B0F0"/>
            </a:solidFill>
          </a:ln>
        </p:spPr>
        <p:txBody>
          <a:bodyPr wrap="square">
            <a:spAutoFit/>
          </a:bodyPr>
          <a:lstStyle/>
          <a:p>
            <a:pPr algn="ctr"/>
            <a:r>
              <a:rPr lang="fr-FR" b="0" i="0" dirty="0">
                <a:solidFill>
                  <a:srgbClr val="0070C0"/>
                </a:solidFill>
                <a:effectLst/>
                <a:latin typeface="-apple-system"/>
              </a:rPr>
              <a:t>Original</a:t>
            </a:r>
            <a:endParaRPr lang="fr-FR" dirty="0">
              <a:solidFill>
                <a:srgbClr val="0070C0"/>
              </a:solidFill>
            </a:endParaRPr>
          </a:p>
        </p:txBody>
      </p:sp>
      <p:sp>
        <p:nvSpPr>
          <p:cNvPr id="37" name="ZoneTexte 36">
            <a:extLst>
              <a:ext uri="{FF2B5EF4-FFF2-40B4-BE49-F238E27FC236}">
                <a16:creationId xmlns:a16="http://schemas.microsoft.com/office/drawing/2014/main" id="{074B8299-4328-474F-AFB2-233AED55DD45}"/>
              </a:ext>
            </a:extLst>
          </p:cNvPr>
          <p:cNvSpPr txBox="1"/>
          <p:nvPr/>
        </p:nvSpPr>
        <p:spPr>
          <a:xfrm>
            <a:off x="4647460" y="2921206"/>
            <a:ext cx="2185685" cy="369332"/>
          </a:xfrm>
          <a:prstGeom prst="rect">
            <a:avLst/>
          </a:prstGeom>
          <a:noFill/>
          <a:ln>
            <a:solidFill>
              <a:srgbClr val="00B0F0"/>
            </a:solidFill>
          </a:ln>
        </p:spPr>
        <p:txBody>
          <a:bodyPr wrap="square">
            <a:spAutoFit/>
          </a:bodyPr>
          <a:lstStyle/>
          <a:p>
            <a:pPr algn="ctr"/>
            <a:r>
              <a:rPr lang="fr-FR" b="0" i="0" dirty="0">
                <a:solidFill>
                  <a:srgbClr val="0070C0"/>
                </a:solidFill>
                <a:effectLst/>
                <a:latin typeface="-apple-system"/>
              </a:rPr>
              <a:t>Tokenisation</a:t>
            </a:r>
            <a:endParaRPr lang="fr-FR" dirty="0">
              <a:solidFill>
                <a:srgbClr val="0070C0"/>
              </a:solidFill>
            </a:endParaRPr>
          </a:p>
        </p:txBody>
      </p:sp>
      <p:sp>
        <p:nvSpPr>
          <p:cNvPr id="38" name="ZoneTexte 37">
            <a:extLst>
              <a:ext uri="{FF2B5EF4-FFF2-40B4-BE49-F238E27FC236}">
                <a16:creationId xmlns:a16="http://schemas.microsoft.com/office/drawing/2014/main" id="{3E3C162E-2A71-4578-ACC3-61D6A5229B90}"/>
              </a:ext>
            </a:extLst>
          </p:cNvPr>
          <p:cNvSpPr txBox="1"/>
          <p:nvPr/>
        </p:nvSpPr>
        <p:spPr>
          <a:xfrm>
            <a:off x="8349137" y="2296675"/>
            <a:ext cx="2918977" cy="369332"/>
          </a:xfrm>
          <a:prstGeom prst="rect">
            <a:avLst/>
          </a:prstGeom>
          <a:noFill/>
          <a:ln>
            <a:solidFill>
              <a:schemeClr val="accent6">
                <a:lumMod val="60000"/>
                <a:lumOff val="40000"/>
              </a:schemeClr>
            </a:solidFill>
          </a:ln>
        </p:spPr>
        <p:txBody>
          <a:bodyPr wrap="square">
            <a:spAutoFit/>
          </a:bodyPr>
          <a:lstStyle/>
          <a:p>
            <a:pPr algn="ctr"/>
            <a:r>
              <a:rPr lang="fr-FR" b="0" i="0" dirty="0" err="1">
                <a:solidFill>
                  <a:schemeClr val="accent6">
                    <a:lumMod val="75000"/>
                  </a:schemeClr>
                </a:solidFill>
                <a:effectLst/>
                <a:latin typeface="-apple-system"/>
              </a:rPr>
              <a:t>Stemming</a:t>
            </a:r>
            <a:r>
              <a:rPr lang="fr-FR" b="0" i="0" dirty="0">
                <a:solidFill>
                  <a:schemeClr val="accent6">
                    <a:lumMod val="75000"/>
                  </a:schemeClr>
                </a:solidFill>
                <a:effectLst/>
                <a:latin typeface="-apple-system"/>
              </a:rPr>
              <a:t> (racinisation)</a:t>
            </a:r>
            <a:endParaRPr lang="fr-FR" dirty="0">
              <a:solidFill>
                <a:schemeClr val="accent6">
                  <a:lumMod val="75000"/>
                </a:schemeClr>
              </a:solidFill>
            </a:endParaRPr>
          </a:p>
        </p:txBody>
      </p:sp>
      <p:sp>
        <p:nvSpPr>
          <p:cNvPr id="39" name="ZoneTexte 38">
            <a:extLst>
              <a:ext uri="{FF2B5EF4-FFF2-40B4-BE49-F238E27FC236}">
                <a16:creationId xmlns:a16="http://schemas.microsoft.com/office/drawing/2014/main" id="{BB8AB8C4-427E-4B8C-BA00-3FB9495E954A}"/>
              </a:ext>
            </a:extLst>
          </p:cNvPr>
          <p:cNvSpPr txBox="1"/>
          <p:nvPr/>
        </p:nvSpPr>
        <p:spPr>
          <a:xfrm>
            <a:off x="8349137" y="3661306"/>
            <a:ext cx="2918977" cy="369332"/>
          </a:xfrm>
          <a:prstGeom prst="rect">
            <a:avLst/>
          </a:prstGeom>
          <a:noFill/>
          <a:ln>
            <a:solidFill>
              <a:schemeClr val="accent6">
                <a:lumMod val="60000"/>
                <a:lumOff val="40000"/>
              </a:schemeClr>
            </a:solidFill>
          </a:ln>
        </p:spPr>
        <p:txBody>
          <a:bodyPr wrap="square">
            <a:spAutoFit/>
          </a:bodyPr>
          <a:lstStyle/>
          <a:p>
            <a:pPr algn="ctr"/>
            <a:r>
              <a:rPr lang="fr-FR" b="0" i="0" dirty="0">
                <a:solidFill>
                  <a:schemeClr val="accent6">
                    <a:lumMod val="75000"/>
                  </a:schemeClr>
                </a:solidFill>
                <a:effectLst/>
                <a:latin typeface="-apple-system"/>
              </a:rPr>
              <a:t>Lemmatisation</a:t>
            </a:r>
            <a:endParaRPr lang="fr-FR" dirty="0">
              <a:solidFill>
                <a:schemeClr val="accent6">
                  <a:lumMod val="75000"/>
                </a:schemeClr>
              </a:solidFill>
            </a:endParaRPr>
          </a:p>
        </p:txBody>
      </p:sp>
      <p:sp>
        <p:nvSpPr>
          <p:cNvPr id="29" name="Titre 1">
            <a:extLst>
              <a:ext uri="{FF2B5EF4-FFF2-40B4-BE49-F238E27FC236}">
                <a16:creationId xmlns:a16="http://schemas.microsoft.com/office/drawing/2014/main" id="{3D10A84D-FC8C-4A80-8AEB-9CA3E03BCA45}"/>
              </a:ext>
            </a:extLst>
          </p:cNvPr>
          <p:cNvSpPr txBox="1">
            <a:spLocks/>
          </p:cNvSpPr>
          <p:nvPr/>
        </p:nvSpPr>
        <p:spPr>
          <a:xfrm>
            <a:off x="312268" y="432794"/>
            <a:ext cx="8668650"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n>
                  <a:solidFill>
                    <a:srgbClr val="7451EB"/>
                  </a:solidFill>
                </a:ln>
                <a:solidFill>
                  <a:srgbClr val="7451EB"/>
                </a:solidFill>
                <a:latin typeface="Google Sans"/>
              </a:rPr>
              <a:t>Le </a:t>
            </a:r>
            <a:r>
              <a:rPr lang="es-ES" sz="4000" b="1" dirty="0" err="1">
                <a:ln>
                  <a:solidFill>
                    <a:srgbClr val="7451EB"/>
                  </a:solidFill>
                </a:ln>
                <a:solidFill>
                  <a:srgbClr val="7451EB"/>
                </a:solidFill>
                <a:latin typeface="Google Sans"/>
              </a:rPr>
              <a:t>Stemming</a:t>
            </a:r>
            <a:r>
              <a:rPr lang="es-ES" sz="4000" b="1" dirty="0">
                <a:ln>
                  <a:solidFill>
                    <a:srgbClr val="7451EB"/>
                  </a:solidFill>
                </a:ln>
                <a:solidFill>
                  <a:srgbClr val="7451EB"/>
                </a:solidFill>
                <a:latin typeface="Google Sans"/>
              </a:rPr>
              <a:t> et la </a:t>
            </a:r>
            <a:r>
              <a:rPr lang="es-ES" sz="4000" b="1" dirty="0" err="1">
                <a:ln>
                  <a:solidFill>
                    <a:srgbClr val="7451EB"/>
                  </a:solidFill>
                </a:ln>
                <a:solidFill>
                  <a:srgbClr val="7451EB"/>
                </a:solidFill>
                <a:latin typeface="Google Sans"/>
              </a:rPr>
              <a:t>Lemmatisation</a:t>
            </a:r>
            <a:endParaRPr lang="fr-FR" sz="4000" b="1" dirty="0">
              <a:ln>
                <a:solidFill>
                  <a:srgbClr val="7451EB"/>
                </a:solidFill>
              </a:ln>
              <a:solidFill>
                <a:srgbClr val="7451EB"/>
              </a:solidFill>
              <a:latin typeface="Google Sans"/>
            </a:endParaRPr>
          </a:p>
        </p:txBody>
      </p:sp>
    </p:spTree>
    <p:extLst>
      <p:ext uri="{BB962C8B-B14F-4D97-AF65-F5344CB8AC3E}">
        <p14:creationId xmlns:p14="http://schemas.microsoft.com/office/powerpoint/2010/main" val="4275192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1ECE7756-6F31-46AF-8E5F-E4FCFBD22710}"/>
              </a:ext>
            </a:extLst>
          </p:cNvPr>
          <p:cNvGrpSpPr/>
          <p:nvPr/>
        </p:nvGrpSpPr>
        <p:grpSpPr>
          <a:xfrm>
            <a:off x="9820200" y="211519"/>
            <a:ext cx="2227800" cy="856800"/>
            <a:chOff x="5900346" y="1949937"/>
            <a:chExt cx="2227800" cy="856800"/>
          </a:xfrm>
        </p:grpSpPr>
        <p:sp>
          <p:nvSpPr>
            <p:cNvPr id="20" name="Google Shape;189;p19">
              <a:extLst>
                <a:ext uri="{FF2B5EF4-FFF2-40B4-BE49-F238E27FC236}">
                  <a16:creationId xmlns:a16="http://schemas.microsoft.com/office/drawing/2014/main" id="{EDB27039-0D38-4D4C-B903-414FD399ABA2}"/>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93;p19">
              <a:extLst>
                <a:ext uri="{FF2B5EF4-FFF2-40B4-BE49-F238E27FC236}">
                  <a16:creationId xmlns:a16="http://schemas.microsoft.com/office/drawing/2014/main" id="{85CAF4C5-ED3D-4A6E-BB6E-B911D9C68B58}"/>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22" name="Google Shape;197;p19">
              <a:extLst>
                <a:ext uri="{FF2B5EF4-FFF2-40B4-BE49-F238E27FC236}">
                  <a16:creationId xmlns:a16="http://schemas.microsoft.com/office/drawing/2014/main" id="{53BF8281-3D89-4AED-A38C-EDE471F6500F}"/>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80555B39-57FF-4101-920D-660FBC380393}"/>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5" name="Image 24">
              <a:extLst>
                <a:ext uri="{FF2B5EF4-FFF2-40B4-BE49-F238E27FC236}">
                  <a16:creationId xmlns:a16="http://schemas.microsoft.com/office/drawing/2014/main" id="{166C7142-115D-4E25-B9BC-B89AA2331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668650"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err="1">
                <a:ln>
                  <a:solidFill>
                    <a:srgbClr val="7451EB"/>
                  </a:solidFill>
                </a:ln>
                <a:solidFill>
                  <a:srgbClr val="7451EB"/>
                </a:solidFill>
                <a:latin typeface="Google Sans"/>
              </a:rPr>
              <a:t>Stemming</a:t>
            </a:r>
            <a:r>
              <a:rPr lang="es-ES" sz="4000" b="1" dirty="0">
                <a:ln>
                  <a:solidFill>
                    <a:srgbClr val="7451EB"/>
                  </a:solidFill>
                </a:ln>
                <a:solidFill>
                  <a:srgbClr val="7451EB"/>
                </a:solidFill>
                <a:latin typeface="Google Sans"/>
              </a:rPr>
              <a:t> et </a:t>
            </a:r>
            <a:r>
              <a:rPr lang="es-ES" sz="4000" b="1" dirty="0" err="1">
                <a:ln>
                  <a:solidFill>
                    <a:srgbClr val="7451EB"/>
                  </a:solidFill>
                </a:ln>
                <a:solidFill>
                  <a:srgbClr val="7451EB"/>
                </a:solidFill>
                <a:latin typeface="Google Sans"/>
              </a:rPr>
              <a:t>Lemmatisation</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3" name="Image 42">
            <a:extLst>
              <a:ext uri="{FF2B5EF4-FFF2-40B4-BE49-F238E27FC236}">
                <a16:creationId xmlns:a16="http://schemas.microsoft.com/office/drawing/2014/main" id="{C869BC63-D6A4-4FB5-8D4C-46D830E14987}"/>
              </a:ext>
            </a:extLst>
          </p:cNvPr>
          <p:cNvPicPr>
            <a:picLocks noChangeAspect="1"/>
          </p:cNvPicPr>
          <p:nvPr/>
        </p:nvPicPr>
        <p:blipFill>
          <a:blip r:embed="rId4"/>
          <a:stretch>
            <a:fillRect/>
          </a:stretch>
        </p:blipFill>
        <p:spPr>
          <a:xfrm>
            <a:off x="424353" y="4193489"/>
            <a:ext cx="11111165" cy="1806290"/>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90512203-555B-4909-B429-0D4A61B2670D}"/>
              </a:ext>
            </a:extLst>
          </p:cNvPr>
          <p:cNvPicPr>
            <a:picLocks noChangeAspect="1"/>
          </p:cNvPicPr>
          <p:nvPr/>
        </p:nvPicPr>
        <p:blipFill>
          <a:blip r:embed="rId5"/>
          <a:stretch>
            <a:fillRect/>
          </a:stretch>
        </p:blipFill>
        <p:spPr>
          <a:xfrm>
            <a:off x="424354" y="1407900"/>
            <a:ext cx="11111166" cy="1016926"/>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EEEB0197-C14E-424D-80C1-E04AD7A89606}"/>
              </a:ext>
            </a:extLst>
          </p:cNvPr>
          <p:cNvPicPr>
            <a:picLocks noChangeAspect="1"/>
          </p:cNvPicPr>
          <p:nvPr/>
        </p:nvPicPr>
        <p:blipFill>
          <a:blip r:embed="rId6"/>
          <a:stretch>
            <a:fillRect/>
          </a:stretch>
        </p:blipFill>
        <p:spPr>
          <a:xfrm>
            <a:off x="424354" y="2769037"/>
            <a:ext cx="11111166" cy="110698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1E2081C4-6877-4FD6-996F-5B6A10E8A744}"/>
              </a:ext>
            </a:extLst>
          </p:cNvPr>
          <p:cNvSpPr/>
          <p:nvPr/>
        </p:nvSpPr>
        <p:spPr>
          <a:xfrm>
            <a:off x="6641959" y="1487156"/>
            <a:ext cx="2230735" cy="881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ED2F39A8-33F5-4CDF-8A61-7515A182488E}"/>
              </a:ext>
            </a:extLst>
          </p:cNvPr>
          <p:cNvSpPr/>
          <p:nvPr/>
        </p:nvSpPr>
        <p:spPr>
          <a:xfrm>
            <a:off x="6553199" y="2911608"/>
            <a:ext cx="2427719" cy="881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BD485305-1CFA-4D09-96A4-FDC562CCB1D6}"/>
              </a:ext>
            </a:extLst>
          </p:cNvPr>
          <p:cNvSpPr/>
          <p:nvPr/>
        </p:nvSpPr>
        <p:spPr>
          <a:xfrm>
            <a:off x="7392481" y="4350197"/>
            <a:ext cx="2083115" cy="138741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44E1FA93-2D47-427C-8FC7-D773EFDE8CE5}"/>
              </a:ext>
            </a:extLst>
          </p:cNvPr>
          <p:cNvSpPr/>
          <p:nvPr/>
        </p:nvSpPr>
        <p:spPr>
          <a:xfrm>
            <a:off x="8940726" y="1489707"/>
            <a:ext cx="2556761" cy="88138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54C22B46-6721-4B2D-8E39-9D21C90F2A98}"/>
              </a:ext>
            </a:extLst>
          </p:cNvPr>
          <p:cNvSpPr/>
          <p:nvPr/>
        </p:nvSpPr>
        <p:spPr>
          <a:xfrm>
            <a:off x="9068249" y="2911607"/>
            <a:ext cx="2427719" cy="88138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4A8BAD40-5F6B-4A81-BF73-C5305EB5AD52}"/>
              </a:ext>
            </a:extLst>
          </p:cNvPr>
          <p:cNvSpPr/>
          <p:nvPr/>
        </p:nvSpPr>
        <p:spPr>
          <a:xfrm>
            <a:off x="9545934" y="4350197"/>
            <a:ext cx="1950034" cy="138741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571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521520B2-8C61-47A1-A14F-61950FA47D33}"/>
              </a:ext>
            </a:extLst>
          </p:cNvPr>
          <p:cNvPicPr>
            <a:picLocks noChangeAspect="1"/>
          </p:cNvPicPr>
          <p:nvPr/>
        </p:nvPicPr>
        <p:blipFill>
          <a:blip r:embed="rId3"/>
          <a:stretch>
            <a:fillRect/>
          </a:stretch>
        </p:blipFill>
        <p:spPr>
          <a:xfrm>
            <a:off x="4954210" y="3876238"/>
            <a:ext cx="6888501" cy="2227109"/>
          </a:xfrm>
          <a:prstGeom prst="rect">
            <a:avLst/>
          </a:prstGeom>
          <a:ln>
            <a:noFill/>
          </a:ln>
          <a:effectLst>
            <a:outerShdw blurRad="292100" dist="139700" dir="2700000" algn="tl" rotWithShape="0">
              <a:srgbClr val="333333">
                <a:alpha val="65000"/>
              </a:srgbClr>
            </a:outerShdw>
          </a:effectLst>
        </p:spPr>
      </p:pic>
      <p:grpSp>
        <p:nvGrpSpPr>
          <p:cNvPr id="2" name="Groupe 1">
            <a:extLst>
              <a:ext uri="{FF2B5EF4-FFF2-40B4-BE49-F238E27FC236}">
                <a16:creationId xmlns:a16="http://schemas.microsoft.com/office/drawing/2014/main" id="{2463E1C7-A085-4F91-BA96-5E239CBA0D61}"/>
              </a:ext>
            </a:extLst>
          </p:cNvPr>
          <p:cNvGrpSpPr/>
          <p:nvPr/>
        </p:nvGrpSpPr>
        <p:grpSpPr>
          <a:xfrm>
            <a:off x="9820200" y="204240"/>
            <a:ext cx="2227800" cy="856800"/>
            <a:chOff x="7941992" y="1947942"/>
            <a:chExt cx="2227800" cy="856800"/>
          </a:xfrm>
        </p:grpSpPr>
        <p:sp>
          <p:nvSpPr>
            <p:cNvPr id="7" name="Google Shape;189;p19">
              <a:extLst>
                <a:ext uri="{FF2B5EF4-FFF2-40B4-BE49-F238E27FC236}">
                  <a16:creationId xmlns:a16="http://schemas.microsoft.com/office/drawing/2014/main" id="{F23785C0-0EA9-4DC3-A015-EAD77733CFEA}"/>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93;p19">
              <a:extLst>
                <a:ext uri="{FF2B5EF4-FFF2-40B4-BE49-F238E27FC236}">
                  <a16:creationId xmlns:a16="http://schemas.microsoft.com/office/drawing/2014/main" id="{3ED8EC2C-09F6-43A9-B27E-36E6D497D9C8}"/>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9" name="Google Shape;197;p19">
              <a:extLst>
                <a:ext uri="{FF2B5EF4-FFF2-40B4-BE49-F238E27FC236}">
                  <a16:creationId xmlns:a16="http://schemas.microsoft.com/office/drawing/2014/main" id="{2FBB5585-C8F0-4076-926B-CD7C0F08FF3E}"/>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2" name="Google Shape;204;p19">
              <a:extLst>
                <a:ext uri="{FF2B5EF4-FFF2-40B4-BE49-F238E27FC236}">
                  <a16:creationId xmlns:a16="http://schemas.microsoft.com/office/drawing/2014/main" id="{A76AD366-BD96-42C1-B0B9-87714CC6A854}"/>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14" name="Image 13">
              <a:extLst>
                <a:ext uri="{FF2B5EF4-FFF2-40B4-BE49-F238E27FC236}">
                  <a16:creationId xmlns:a16="http://schemas.microsoft.com/office/drawing/2014/main" id="{A87FDEA5-1E82-4B56-B0AB-7D529C62E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853958"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Seuil des mots à fréquence rare</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 name="Image 3">
            <a:extLst>
              <a:ext uri="{FF2B5EF4-FFF2-40B4-BE49-F238E27FC236}">
                <a16:creationId xmlns:a16="http://schemas.microsoft.com/office/drawing/2014/main" id="{CB457B93-8F93-404F-83A5-81F009101B92}"/>
              </a:ext>
            </a:extLst>
          </p:cNvPr>
          <p:cNvPicPr>
            <a:picLocks noChangeAspect="1"/>
          </p:cNvPicPr>
          <p:nvPr/>
        </p:nvPicPr>
        <p:blipFill>
          <a:blip r:embed="rId5"/>
          <a:stretch>
            <a:fillRect/>
          </a:stretch>
        </p:blipFill>
        <p:spPr>
          <a:xfrm>
            <a:off x="4954210" y="1356988"/>
            <a:ext cx="6888501" cy="2222931"/>
          </a:xfrm>
          <a:prstGeom prst="rect">
            <a:avLst/>
          </a:prstGeom>
          <a:ln>
            <a:noFill/>
          </a:ln>
          <a:effectLst>
            <a:outerShdw blurRad="292100" dist="139700" dir="2700000" algn="tl" rotWithShape="0">
              <a:srgbClr val="333333">
                <a:alpha val="65000"/>
              </a:srgbClr>
            </a:outerShdw>
          </a:effectLst>
        </p:spPr>
      </p:pic>
      <p:sp>
        <p:nvSpPr>
          <p:cNvPr id="26" name="Rectangle 25">
            <a:extLst>
              <a:ext uri="{FF2B5EF4-FFF2-40B4-BE49-F238E27FC236}">
                <a16:creationId xmlns:a16="http://schemas.microsoft.com/office/drawing/2014/main" id="{FC78AED8-CC18-4AC3-AB35-730B2EC86572}"/>
              </a:ext>
            </a:extLst>
          </p:cNvPr>
          <p:cNvSpPr/>
          <p:nvPr/>
        </p:nvSpPr>
        <p:spPr>
          <a:xfrm>
            <a:off x="5220184" y="1539433"/>
            <a:ext cx="716977" cy="198216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34C2D877-BBDB-4247-BA3A-ABD683E830ED}"/>
              </a:ext>
            </a:extLst>
          </p:cNvPr>
          <p:cNvSpPr/>
          <p:nvPr/>
        </p:nvSpPr>
        <p:spPr>
          <a:xfrm>
            <a:off x="5231759" y="4045314"/>
            <a:ext cx="1336466" cy="198216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A1103C89-B236-401E-9916-321218745524}"/>
              </a:ext>
            </a:extLst>
          </p:cNvPr>
          <p:cNvSpPr txBox="1"/>
          <p:nvPr/>
        </p:nvSpPr>
        <p:spPr>
          <a:xfrm>
            <a:off x="835633" y="3553917"/>
            <a:ext cx="3071675" cy="1477328"/>
          </a:xfrm>
          <a:prstGeom prst="rect">
            <a:avLst/>
          </a:prstGeom>
          <a:noFill/>
        </p:spPr>
        <p:txBody>
          <a:bodyPr wrap="none" rtlCol="0">
            <a:spAutoFit/>
          </a:bodyPr>
          <a:lstStyle/>
          <a:p>
            <a:pPr marL="285750" indent="-285750">
              <a:buFont typeface="Wingdings" panose="05000000000000000000" pitchFamily="2" charset="2"/>
              <a:buChar char="§"/>
            </a:pPr>
            <a:r>
              <a:rPr lang="en-US" dirty="0" err="1"/>
              <a:t>product_name</a:t>
            </a:r>
            <a:r>
              <a:rPr lang="en-US" dirty="0"/>
              <a:t> : 		4</a:t>
            </a:r>
          </a:p>
          <a:p>
            <a:pPr marL="285750" indent="-285750">
              <a:buFont typeface="Wingdings" panose="05000000000000000000" pitchFamily="2" charset="2"/>
              <a:buChar char="§"/>
            </a:pPr>
            <a:r>
              <a:rPr lang="en-US" dirty="0" err="1"/>
              <a:t>product_category_tree</a:t>
            </a:r>
            <a:r>
              <a:rPr lang="en-US" dirty="0"/>
              <a:t> : 	4</a:t>
            </a:r>
          </a:p>
          <a:p>
            <a:pPr marL="285750" indent="-285750">
              <a:buFont typeface="Wingdings" panose="05000000000000000000" pitchFamily="2" charset="2"/>
              <a:buChar char="§"/>
            </a:pPr>
            <a:r>
              <a:rPr lang="en-US" dirty="0"/>
              <a:t>description : 		7</a:t>
            </a:r>
          </a:p>
          <a:p>
            <a:pPr marL="285750" indent="-285750">
              <a:buFont typeface="Wingdings" panose="05000000000000000000" pitchFamily="2" charset="2"/>
              <a:buChar char="§"/>
            </a:pPr>
            <a:r>
              <a:rPr lang="en-US" dirty="0"/>
              <a:t>brand : 		2</a:t>
            </a:r>
          </a:p>
          <a:p>
            <a:pPr marL="285750" indent="-285750">
              <a:buFont typeface="Wingdings" panose="05000000000000000000" pitchFamily="2" charset="2"/>
              <a:buChar char="§"/>
            </a:pPr>
            <a:r>
              <a:rPr lang="en-US" dirty="0" err="1"/>
              <a:t>product_specifications</a:t>
            </a:r>
            <a:r>
              <a:rPr lang="en-US" dirty="0"/>
              <a:t> : </a:t>
            </a:r>
            <a:r>
              <a:rPr lang="en-US" b="1" dirty="0"/>
              <a:t>	</a:t>
            </a:r>
            <a:r>
              <a:rPr lang="en-US" dirty="0"/>
              <a:t>5</a:t>
            </a:r>
          </a:p>
        </p:txBody>
      </p:sp>
      <p:sp>
        <p:nvSpPr>
          <p:cNvPr id="31" name="ZoneTexte 30">
            <a:extLst>
              <a:ext uri="{FF2B5EF4-FFF2-40B4-BE49-F238E27FC236}">
                <a16:creationId xmlns:a16="http://schemas.microsoft.com/office/drawing/2014/main" id="{378927CD-268A-4E4D-977E-D1B8A3900A22}"/>
              </a:ext>
            </a:extLst>
          </p:cNvPr>
          <p:cNvSpPr txBox="1"/>
          <p:nvPr/>
        </p:nvSpPr>
        <p:spPr>
          <a:xfrm>
            <a:off x="0" y="1246672"/>
            <a:ext cx="4954210"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Loi de Pareto 80/20 : </a:t>
            </a:r>
          </a:p>
          <a:p>
            <a:r>
              <a:rPr lang="fr-FR" sz="2000" dirty="0">
                <a:ln>
                  <a:solidFill>
                    <a:schemeClr val="bg1"/>
                  </a:solidFill>
                </a:ln>
                <a:solidFill>
                  <a:schemeClr val="bg1"/>
                </a:solidFill>
                <a:latin typeface="docs-Roboto"/>
              </a:rPr>
              <a:t>Le 20% des mots ajoutent les 80% de la valeur</a:t>
            </a:r>
            <a:endParaRPr lang="fr-FR" sz="1200" b="1" i="1" dirty="0">
              <a:ln>
                <a:solidFill>
                  <a:schemeClr val="bg1">
                    <a:lumMod val="85000"/>
                  </a:schemeClr>
                </a:solidFill>
              </a:ln>
              <a:solidFill>
                <a:schemeClr val="bg1">
                  <a:lumMod val="85000"/>
                </a:schemeClr>
              </a:solidFill>
              <a:latin typeface="Google Sans"/>
            </a:endParaRPr>
          </a:p>
        </p:txBody>
      </p:sp>
      <p:sp>
        <p:nvSpPr>
          <p:cNvPr id="32" name="ZoneTexte 31">
            <a:extLst>
              <a:ext uri="{FF2B5EF4-FFF2-40B4-BE49-F238E27FC236}">
                <a16:creationId xmlns:a16="http://schemas.microsoft.com/office/drawing/2014/main" id="{8B69EDAC-C615-487C-BFEF-ECC716900FC5}"/>
              </a:ext>
            </a:extLst>
          </p:cNvPr>
          <p:cNvSpPr txBox="1"/>
          <p:nvPr/>
        </p:nvSpPr>
        <p:spPr>
          <a:xfrm>
            <a:off x="835632" y="2225318"/>
            <a:ext cx="3996343" cy="1323439"/>
          </a:xfrm>
          <a:prstGeom prst="rect">
            <a:avLst/>
          </a:prstGeom>
          <a:noFill/>
        </p:spPr>
        <p:txBody>
          <a:bodyPr wrap="square">
            <a:spAutoFit/>
          </a:bodyPr>
          <a:lstStyle/>
          <a:p>
            <a:r>
              <a:rPr lang="fr-FR" sz="2000" b="1" u="none" strike="noStrike" dirty="0">
                <a:solidFill>
                  <a:srgbClr val="000000"/>
                </a:solidFill>
                <a:effectLst/>
                <a:latin typeface="Google Sans"/>
              </a:rPr>
              <a:t>Définition de seuil pour ignorer les termes qui ont une fréquence de document strictement inférieur à ce qui suit :</a:t>
            </a:r>
          </a:p>
        </p:txBody>
      </p:sp>
      <p:pic>
        <p:nvPicPr>
          <p:cNvPr id="33" name="Image 32">
            <a:extLst>
              <a:ext uri="{FF2B5EF4-FFF2-40B4-BE49-F238E27FC236}">
                <a16:creationId xmlns:a16="http://schemas.microsoft.com/office/drawing/2014/main" id="{9EA92E54-92FD-4DA8-9921-3CA490D2F092}"/>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2225318"/>
            <a:ext cx="457727" cy="427272"/>
          </a:xfrm>
          <a:prstGeom prst="rect">
            <a:avLst/>
          </a:prstGeom>
        </p:spPr>
      </p:pic>
      <p:pic>
        <p:nvPicPr>
          <p:cNvPr id="13" name="Image 12">
            <a:extLst>
              <a:ext uri="{FF2B5EF4-FFF2-40B4-BE49-F238E27FC236}">
                <a16:creationId xmlns:a16="http://schemas.microsoft.com/office/drawing/2014/main" id="{F134051F-669D-4290-8F54-1D211300ADDC}"/>
              </a:ext>
            </a:extLst>
          </p:cNvPr>
          <p:cNvPicPr>
            <a:picLocks noChangeAspect="1"/>
          </p:cNvPicPr>
          <p:nvPr/>
        </p:nvPicPr>
        <p:blipFill>
          <a:blip r:embed="rId7"/>
          <a:stretch>
            <a:fillRect/>
          </a:stretch>
        </p:blipFill>
        <p:spPr>
          <a:xfrm>
            <a:off x="8837258" y="4233764"/>
            <a:ext cx="2752725" cy="1028700"/>
          </a:xfrm>
          <a:prstGeom prst="rect">
            <a:avLst/>
          </a:prstGeom>
        </p:spPr>
      </p:pic>
      <p:pic>
        <p:nvPicPr>
          <p:cNvPr id="19" name="Image 18">
            <a:extLst>
              <a:ext uri="{FF2B5EF4-FFF2-40B4-BE49-F238E27FC236}">
                <a16:creationId xmlns:a16="http://schemas.microsoft.com/office/drawing/2014/main" id="{096A04BF-41B7-4B37-A355-08E2FAC203FC}"/>
              </a:ext>
            </a:extLst>
          </p:cNvPr>
          <p:cNvPicPr>
            <a:picLocks noChangeAspect="1"/>
          </p:cNvPicPr>
          <p:nvPr/>
        </p:nvPicPr>
        <p:blipFill>
          <a:blip r:embed="rId8"/>
          <a:stretch>
            <a:fillRect/>
          </a:stretch>
        </p:blipFill>
        <p:spPr>
          <a:xfrm>
            <a:off x="8837258" y="1730456"/>
            <a:ext cx="2743200" cy="1009650"/>
          </a:xfrm>
          <a:prstGeom prst="rect">
            <a:avLst/>
          </a:prstGeom>
        </p:spPr>
      </p:pic>
    </p:spTree>
    <p:extLst>
      <p:ext uri="{BB962C8B-B14F-4D97-AF65-F5344CB8AC3E}">
        <p14:creationId xmlns:p14="http://schemas.microsoft.com/office/powerpoint/2010/main" val="2253263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E3AD4A30-92BF-49ED-A320-3FCE6440F2A9}"/>
              </a:ext>
            </a:extLst>
          </p:cNvPr>
          <p:cNvPicPr>
            <a:picLocks noChangeAspect="1"/>
          </p:cNvPicPr>
          <p:nvPr/>
        </p:nvPicPr>
        <p:blipFill>
          <a:blip r:embed="rId3"/>
          <a:stretch>
            <a:fillRect/>
          </a:stretch>
        </p:blipFill>
        <p:spPr>
          <a:xfrm>
            <a:off x="1242721" y="4223295"/>
            <a:ext cx="6284405" cy="2031800"/>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4B347C67-3797-47FA-B02C-2CCD9A7728AA}"/>
              </a:ext>
            </a:extLst>
          </p:cNvPr>
          <p:cNvPicPr>
            <a:picLocks noChangeAspect="1"/>
          </p:cNvPicPr>
          <p:nvPr/>
        </p:nvPicPr>
        <p:blipFill>
          <a:blip r:embed="rId4"/>
          <a:stretch>
            <a:fillRect/>
          </a:stretch>
        </p:blipFill>
        <p:spPr>
          <a:xfrm>
            <a:off x="4249532" y="2040797"/>
            <a:ext cx="6307927" cy="204341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3"/>
            <a:ext cx="9395936" cy="11632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30 mots le plus fréquents basés </a:t>
            </a:r>
          </a:p>
          <a:p>
            <a:r>
              <a:rPr lang="fr-FR" sz="4000" b="1" dirty="0">
                <a:ln>
                  <a:solidFill>
                    <a:srgbClr val="7451EB"/>
                  </a:solidFill>
                </a:ln>
                <a:solidFill>
                  <a:srgbClr val="7451EB"/>
                </a:solidFill>
                <a:latin typeface="Google Sans"/>
              </a:rPr>
              <a:t>sur la </a:t>
            </a:r>
            <a:r>
              <a:rPr lang="fr-FR" sz="4000" b="1" u="sng" dirty="0">
                <a:ln>
                  <a:solidFill>
                    <a:srgbClr val="7451EB"/>
                  </a:solidFill>
                </a:ln>
                <a:solidFill>
                  <a:srgbClr val="7451EB"/>
                </a:solidFill>
                <a:latin typeface="Google Sans"/>
              </a:rPr>
              <a:t>lemmatisation</a:t>
            </a:r>
            <a:r>
              <a:rPr lang="fr-FR" sz="4000" b="1" dirty="0">
                <a:ln>
                  <a:solidFill>
                    <a:srgbClr val="7451EB"/>
                  </a:solidFill>
                </a:ln>
                <a:solidFill>
                  <a:srgbClr val="7451EB"/>
                </a:solidFill>
                <a:latin typeface="Google Sans"/>
              </a:rPr>
              <a:t> </a:t>
            </a:r>
            <a:r>
              <a:rPr lang="fr-FR" sz="3200" b="1" dirty="0">
                <a:ln>
                  <a:solidFill>
                    <a:srgbClr val="7451EB"/>
                  </a:solidFill>
                </a:ln>
                <a:solidFill>
                  <a:srgbClr val="7451EB"/>
                </a:solidFill>
                <a:latin typeface="Google Sans"/>
              </a:rPr>
              <a:t>« </a:t>
            </a:r>
            <a:r>
              <a:rPr lang="fr-FR" sz="3200" b="1" dirty="0" err="1">
                <a:ln>
                  <a:solidFill>
                    <a:srgbClr val="7451EB"/>
                  </a:solidFill>
                </a:ln>
                <a:solidFill>
                  <a:srgbClr val="7451EB"/>
                </a:solidFill>
                <a:latin typeface="Google Sans"/>
              </a:rPr>
              <a:t>product_name</a:t>
            </a:r>
            <a:r>
              <a:rPr lang="fr-FR" sz="3200" b="1" dirty="0">
                <a:ln>
                  <a:solidFill>
                    <a:srgbClr val="7451EB"/>
                  </a:solidFill>
                </a:ln>
                <a:solidFill>
                  <a:srgbClr val="7451EB"/>
                </a:solidFill>
                <a:latin typeface="Google Sans"/>
              </a:rPr>
              <a:t> »</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7" name="Groupe 6">
            <a:extLst>
              <a:ext uri="{FF2B5EF4-FFF2-40B4-BE49-F238E27FC236}">
                <a16:creationId xmlns:a16="http://schemas.microsoft.com/office/drawing/2014/main" id="{0265B584-9BB8-4263-B1B4-768C893133AC}"/>
              </a:ext>
            </a:extLst>
          </p:cNvPr>
          <p:cNvGrpSpPr/>
          <p:nvPr/>
        </p:nvGrpSpPr>
        <p:grpSpPr>
          <a:xfrm>
            <a:off x="9820200" y="204240"/>
            <a:ext cx="2227800" cy="856800"/>
            <a:chOff x="7941992" y="1947942"/>
            <a:chExt cx="2227800" cy="856800"/>
          </a:xfrm>
        </p:grpSpPr>
        <p:sp>
          <p:nvSpPr>
            <p:cNvPr id="8" name="Google Shape;189;p19">
              <a:extLst>
                <a:ext uri="{FF2B5EF4-FFF2-40B4-BE49-F238E27FC236}">
                  <a16:creationId xmlns:a16="http://schemas.microsoft.com/office/drawing/2014/main" id="{9EA998F0-32A4-4868-985D-BF8DD0EDD6DA}"/>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93;p19">
              <a:extLst>
                <a:ext uri="{FF2B5EF4-FFF2-40B4-BE49-F238E27FC236}">
                  <a16:creationId xmlns:a16="http://schemas.microsoft.com/office/drawing/2014/main" id="{AE57D930-B77D-48C2-A2A6-27920B978161}"/>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12" name="Google Shape;197;p19">
              <a:extLst>
                <a:ext uri="{FF2B5EF4-FFF2-40B4-BE49-F238E27FC236}">
                  <a16:creationId xmlns:a16="http://schemas.microsoft.com/office/drawing/2014/main" id="{53514501-4BE2-4767-AB17-16D8208605C1}"/>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3" name="Google Shape;204;p19">
              <a:extLst>
                <a:ext uri="{FF2B5EF4-FFF2-40B4-BE49-F238E27FC236}">
                  <a16:creationId xmlns:a16="http://schemas.microsoft.com/office/drawing/2014/main" id="{27BAFEDE-581C-4AE4-A523-D7D8DDE733E4}"/>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14" name="Image 13">
              <a:extLst>
                <a:ext uri="{FF2B5EF4-FFF2-40B4-BE49-F238E27FC236}">
                  <a16:creationId xmlns:a16="http://schemas.microsoft.com/office/drawing/2014/main" id="{4B0B5819-422C-4001-84A7-8A66DE84C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sp>
        <p:nvSpPr>
          <p:cNvPr id="22" name="ZoneTexte 21">
            <a:extLst>
              <a:ext uri="{FF2B5EF4-FFF2-40B4-BE49-F238E27FC236}">
                <a16:creationId xmlns:a16="http://schemas.microsoft.com/office/drawing/2014/main" id="{3103B682-AD4A-43A0-86BD-282204EA2696}"/>
              </a:ext>
            </a:extLst>
          </p:cNvPr>
          <p:cNvSpPr txBox="1"/>
          <p:nvPr/>
        </p:nvSpPr>
        <p:spPr>
          <a:xfrm>
            <a:off x="8382000" y="5118228"/>
            <a:ext cx="3810000"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Les mots changent en fonction de l'algorithme utilisé</a:t>
            </a:r>
            <a:endParaRPr lang="fr-FR" sz="1200" b="1" i="1" dirty="0">
              <a:ln>
                <a:solidFill>
                  <a:schemeClr val="bg1">
                    <a:lumMod val="85000"/>
                  </a:schemeClr>
                </a:solidFill>
              </a:ln>
              <a:solidFill>
                <a:schemeClr val="bg1">
                  <a:lumMod val="85000"/>
                </a:schemeClr>
              </a:solidFill>
              <a:latin typeface="Google Sans"/>
            </a:endParaRPr>
          </a:p>
        </p:txBody>
      </p:sp>
      <p:sp>
        <p:nvSpPr>
          <p:cNvPr id="26" name="ZoneTexte 25">
            <a:extLst>
              <a:ext uri="{FF2B5EF4-FFF2-40B4-BE49-F238E27FC236}">
                <a16:creationId xmlns:a16="http://schemas.microsoft.com/office/drawing/2014/main" id="{4A562C4B-2C22-4EDE-B187-918AC31535A2}"/>
              </a:ext>
            </a:extLst>
          </p:cNvPr>
          <p:cNvSpPr txBox="1"/>
          <p:nvPr/>
        </p:nvSpPr>
        <p:spPr>
          <a:xfrm>
            <a:off x="1578508" y="2116867"/>
            <a:ext cx="2671024" cy="400110"/>
          </a:xfrm>
          <a:prstGeom prst="rect">
            <a:avLst/>
          </a:prstGeom>
          <a:noFill/>
        </p:spPr>
        <p:txBody>
          <a:bodyPr wrap="square">
            <a:spAutoFit/>
          </a:bodyPr>
          <a:lstStyle/>
          <a:p>
            <a:r>
              <a:rPr lang="fr-FR" sz="2000" b="1" u="none" strike="noStrike" dirty="0" err="1">
                <a:solidFill>
                  <a:srgbClr val="000000"/>
                </a:solidFill>
                <a:effectLst/>
                <a:latin typeface="Google Sans"/>
              </a:rPr>
              <a:t>BoW</a:t>
            </a:r>
            <a:r>
              <a:rPr lang="fr-FR" sz="2000" b="1" u="none" strike="noStrike" dirty="0">
                <a:solidFill>
                  <a:srgbClr val="000000"/>
                </a:solidFill>
                <a:effectLst/>
                <a:latin typeface="Google Sans"/>
              </a:rPr>
              <a:t> - </a:t>
            </a:r>
            <a:r>
              <a:rPr lang="fr-FR" sz="2000" b="1" u="none" strike="noStrike" dirty="0" err="1">
                <a:solidFill>
                  <a:srgbClr val="000000"/>
                </a:solidFill>
                <a:effectLst/>
                <a:latin typeface="Google Sans"/>
              </a:rPr>
              <a:t>Lemmatization</a:t>
            </a:r>
            <a:endParaRPr lang="fr-FR" sz="2000" b="1" u="none" strike="noStrike" dirty="0">
              <a:solidFill>
                <a:srgbClr val="000000"/>
              </a:solidFill>
              <a:effectLst/>
              <a:latin typeface="Google Sans"/>
            </a:endParaRPr>
          </a:p>
        </p:txBody>
      </p:sp>
      <p:pic>
        <p:nvPicPr>
          <p:cNvPr id="27" name="Image 26">
            <a:extLst>
              <a:ext uri="{FF2B5EF4-FFF2-40B4-BE49-F238E27FC236}">
                <a16:creationId xmlns:a16="http://schemas.microsoft.com/office/drawing/2014/main" id="{C83C9C22-4E93-40B7-8778-F5FB686C804B}"/>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0781" y="2135296"/>
            <a:ext cx="457727" cy="376431"/>
          </a:xfrm>
          <a:prstGeom prst="rect">
            <a:avLst/>
          </a:prstGeom>
        </p:spPr>
      </p:pic>
      <p:sp>
        <p:nvSpPr>
          <p:cNvPr id="28" name="ZoneTexte 27">
            <a:extLst>
              <a:ext uri="{FF2B5EF4-FFF2-40B4-BE49-F238E27FC236}">
                <a16:creationId xmlns:a16="http://schemas.microsoft.com/office/drawing/2014/main" id="{6E9267AF-D8DF-4C77-BAEB-ED3C1D377F95}"/>
              </a:ext>
            </a:extLst>
          </p:cNvPr>
          <p:cNvSpPr txBox="1"/>
          <p:nvPr/>
        </p:nvSpPr>
        <p:spPr>
          <a:xfrm>
            <a:off x="8047666" y="4452490"/>
            <a:ext cx="2925134" cy="400110"/>
          </a:xfrm>
          <a:prstGeom prst="rect">
            <a:avLst/>
          </a:prstGeom>
          <a:noFill/>
        </p:spPr>
        <p:txBody>
          <a:bodyPr wrap="square">
            <a:spAutoFit/>
          </a:bodyPr>
          <a:lstStyle/>
          <a:p>
            <a:r>
              <a:rPr lang="fr-FR" sz="2000" b="1" u="none" strike="noStrike" dirty="0">
                <a:solidFill>
                  <a:srgbClr val="000000"/>
                </a:solidFill>
                <a:effectLst/>
                <a:latin typeface="Google Sans"/>
              </a:rPr>
              <a:t>TF-IDF - Lemmatisation</a:t>
            </a:r>
          </a:p>
        </p:txBody>
      </p:sp>
      <p:pic>
        <p:nvPicPr>
          <p:cNvPr id="29" name="Image 28">
            <a:extLst>
              <a:ext uri="{FF2B5EF4-FFF2-40B4-BE49-F238E27FC236}">
                <a16:creationId xmlns:a16="http://schemas.microsoft.com/office/drawing/2014/main" id="{715BCF02-AD5B-4299-BA10-39CAA927DAFC}"/>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589939" y="4470919"/>
            <a:ext cx="457727" cy="376431"/>
          </a:xfrm>
          <a:prstGeom prst="rect">
            <a:avLst/>
          </a:prstGeom>
        </p:spPr>
      </p:pic>
    </p:spTree>
    <p:extLst>
      <p:ext uri="{BB962C8B-B14F-4D97-AF65-F5344CB8AC3E}">
        <p14:creationId xmlns:p14="http://schemas.microsoft.com/office/powerpoint/2010/main" val="3244982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D231C3DE-0E26-4EB7-B561-75B59D0EA6A0}"/>
              </a:ext>
            </a:extLst>
          </p:cNvPr>
          <p:cNvGraphicFramePr>
            <a:graphicFrameLocks noGrp="1"/>
          </p:cNvGraphicFramePr>
          <p:nvPr>
            <p:extLst>
              <p:ext uri="{D42A27DB-BD31-4B8C-83A1-F6EECF244321}">
                <p14:modId xmlns:p14="http://schemas.microsoft.com/office/powerpoint/2010/main" val="3460351677"/>
              </p:ext>
            </p:extLst>
          </p:nvPr>
        </p:nvGraphicFramePr>
        <p:xfrm>
          <a:off x="1635760" y="1189517"/>
          <a:ext cx="9286241" cy="5151753"/>
        </p:xfrm>
        <a:graphic>
          <a:graphicData uri="http://schemas.openxmlformats.org/drawingml/2006/table">
            <a:tbl>
              <a:tblPr firstRow="1" firstCol="1" bandRow="1">
                <a:tableStyleId>{93296810-A885-4BE3-A3E7-6D5BEEA58F35}</a:tableStyleId>
              </a:tblPr>
              <a:tblGrid>
                <a:gridCol w="749581">
                  <a:extLst>
                    <a:ext uri="{9D8B030D-6E8A-4147-A177-3AD203B41FA5}">
                      <a16:colId xmlns:a16="http://schemas.microsoft.com/office/drawing/2014/main" val="4117612874"/>
                    </a:ext>
                  </a:extLst>
                </a:gridCol>
                <a:gridCol w="4198339">
                  <a:extLst>
                    <a:ext uri="{9D8B030D-6E8A-4147-A177-3AD203B41FA5}">
                      <a16:colId xmlns:a16="http://schemas.microsoft.com/office/drawing/2014/main" val="978297818"/>
                    </a:ext>
                  </a:extLst>
                </a:gridCol>
                <a:gridCol w="4338321">
                  <a:extLst>
                    <a:ext uri="{9D8B030D-6E8A-4147-A177-3AD203B41FA5}">
                      <a16:colId xmlns:a16="http://schemas.microsoft.com/office/drawing/2014/main" val="4225131817"/>
                    </a:ext>
                  </a:extLst>
                </a:gridCol>
              </a:tblGrid>
              <a:tr h="723690">
                <a:tc>
                  <a:txBody>
                    <a:bodyPr/>
                    <a:lstStyle/>
                    <a:p>
                      <a:endParaRPr lang="fr-FR" dirty="0"/>
                    </a:p>
                  </a:txBody>
                  <a:tcPr>
                    <a:noFill/>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223707218"/>
                  </a:ext>
                </a:extLst>
              </a:tr>
              <a:tr h="2144366">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4170630373"/>
                  </a:ext>
                </a:extLst>
              </a:tr>
              <a:tr h="2283697">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1950597886"/>
                  </a:ext>
                </a:extLst>
              </a:tr>
            </a:tbl>
          </a:graphicData>
        </a:graphic>
      </p:graphicFrame>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605833"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Modélisation de sujets avec LDA</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34B0A9FD-C973-4C1A-9E97-E15720E9C822}"/>
              </a:ext>
            </a:extLst>
          </p:cNvPr>
          <p:cNvSpPr txBox="1"/>
          <p:nvPr/>
        </p:nvSpPr>
        <p:spPr>
          <a:xfrm rot="16200000">
            <a:off x="1170135" y="2657699"/>
            <a:ext cx="1715211" cy="523220"/>
          </a:xfrm>
          <a:prstGeom prst="rect">
            <a:avLst/>
          </a:prstGeom>
          <a:noFill/>
        </p:spPr>
        <p:txBody>
          <a:bodyPr wrap="square">
            <a:spAutoFit/>
          </a:bodyPr>
          <a:lstStyle/>
          <a:p>
            <a:pPr algn="ctr"/>
            <a:r>
              <a:rPr lang="fr-FR" sz="2800" b="1" u="none" strike="noStrike" dirty="0" err="1">
                <a:ln>
                  <a:solidFill>
                    <a:schemeClr val="bg1"/>
                  </a:solidFill>
                </a:ln>
                <a:solidFill>
                  <a:schemeClr val="bg1"/>
                </a:solidFill>
                <a:effectLst/>
                <a:latin typeface="Google Sans"/>
              </a:rPr>
              <a:t>Stemming</a:t>
            </a:r>
            <a:endParaRPr lang="fr-FR" sz="2400" dirty="0">
              <a:ln>
                <a:solidFill>
                  <a:schemeClr val="bg1"/>
                </a:solidFill>
              </a:ln>
              <a:solidFill>
                <a:schemeClr val="bg1"/>
              </a:solidFill>
              <a:latin typeface="Google Sans"/>
            </a:endParaRPr>
          </a:p>
        </p:txBody>
      </p:sp>
      <p:sp>
        <p:nvSpPr>
          <p:cNvPr id="17" name="ZoneTexte 16">
            <a:extLst>
              <a:ext uri="{FF2B5EF4-FFF2-40B4-BE49-F238E27FC236}">
                <a16:creationId xmlns:a16="http://schemas.microsoft.com/office/drawing/2014/main" id="{22B4BC88-1206-41D9-9319-EA305AEDC8B0}"/>
              </a:ext>
            </a:extLst>
          </p:cNvPr>
          <p:cNvSpPr txBox="1"/>
          <p:nvPr/>
        </p:nvSpPr>
        <p:spPr>
          <a:xfrm rot="16200000">
            <a:off x="805205" y="4894613"/>
            <a:ext cx="2445070" cy="523220"/>
          </a:xfrm>
          <a:prstGeom prst="rect">
            <a:avLst/>
          </a:prstGeom>
          <a:noFill/>
        </p:spPr>
        <p:txBody>
          <a:bodyPr wrap="square">
            <a:spAutoFit/>
          </a:bodyPr>
          <a:lstStyle/>
          <a:p>
            <a:r>
              <a:rPr lang="en-US" sz="2700" b="1" dirty="0">
                <a:ln>
                  <a:solidFill>
                    <a:schemeClr val="bg1"/>
                  </a:solidFill>
                </a:ln>
                <a:solidFill>
                  <a:schemeClr val="bg1"/>
                </a:solidFill>
                <a:latin typeface="Google Sans"/>
              </a:rPr>
              <a:t>L</a:t>
            </a:r>
            <a:r>
              <a:rPr lang="fr-FR" sz="2700" b="1" dirty="0" err="1">
                <a:ln>
                  <a:solidFill>
                    <a:schemeClr val="bg1"/>
                  </a:solidFill>
                </a:ln>
                <a:solidFill>
                  <a:schemeClr val="bg1"/>
                </a:solidFill>
                <a:latin typeface="Google Sans"/>
              </a:rPr>
              <a:t>emmatization</a:t>
            </a:r>
            <a:endParaRPr lang="fr-FR" sz="2700" b="1" u="none" strike="noStrike" dirty="0">
              <a:ln>
                <a:solidFill>
                  <a:schemeClr val="bg1"/>
                </a:solidFill>
              </a:ln>
              <a:solidFill>
                <a:schemeClr val="bg1"/>
              </a:solidFill>
              <a:effectLst/>
              <a:latin typeface="Google Sans"/>
            </a:endParaRPr>
          </a:p>
        </p:txBody>
      </p:sp>
      <p:sp>
        <p:nvSpPr>
          <p:cNvPr id="18" name="ZoneTexte 17">
            <a:extLst>
              <a:ext uri="{FF2B5EF4-FFF2-40B4-BE49-F238E27FC236}">
                <a16:creationId xmlns:a16="http://schemas.microsoft.com/office/drawing/2014/main" id="{71348B91-2384-491E-AA8B-22C13CAB2CB2}"/>
              </a:ext>
            </a:extLst>
          </p:cNvPr>
          <p:cNvSpPr txBox="1"/>
          <p:nvPr/>
        </p:nvSpPr>
        <p:spPr>
          <a:xfrm>
            <a:off x="3324212" y="1308807"/>
            <a:ext cx="2334210" cy="523220"/>
          </a:xfrm>
          <a:prstGeom prst="rect">
            <a:avLst/>
          </a:prstGeom>
          <a:noFill/>
        </p:spPr>
        <p:txBody>
          <a:bodyPr wrap="square">
            <a:spAutoFit/>
          </a:bodyPr>
          <a:lstStyle/>
          <a:p>
            <a:pPr algn="ctr"/>
            <a:r>
              <a:rPr lang="fr-FR" sz="2800" b="1" u="none" strike="noStrike" dirty="0">
                <a:ln>
                  <a:solidFill>
                    <a:schemeClr val="bg1"/>
                  </a:solidFill>
                </a:ln>
                <a:solidFill>
                  <a:schemeClr val="bg1"/>
                </a:solidFill>
                <a:effectLst/>
                <a:latin typeface="Google Sans"/>
              </a:rPr>
              <a:t>Bag of </a:t>
            </a:r>
            <a:r>
              <a:rPr lang="fr-FR" sz="2800" b="1" u="none" strike="noStrike" dirty="0" err="1">
                <a:ln>
                  <a:solidFill>
                    <a:schemeClr val="bg1"/>
                  </a:solidFill>
                </a:ln>
                <a:solidFill>
                  <a:schemeClr val="bg1"/>
                </a:solidFill>
                <a:effectLst/>
                <a:latin typeface="Google Sans"/>
              </a:rPr>
              <a:t>words</a:t>
            </a:r>
            <a:endParaRPr lang="fr-FR" sz="2400" dirty="0">
              <a:ln>
                <a:solidFill>
                  <a:schemeClr val="bg1"/>
                </a:solidFill>
              </a:ln>
              <a:solidFill>
                <a:schemeClr val="bg1"/>
              </a:solidFill>
              <a:latin typeface="Google Sans"/>
            </a:endParaRPr>
          </a:p>
        </p:txBody>
      </p:sp>
      <p:sp>
        <p:nvSpPr>
          <p:cNvPr id="19" name="ZoneTexte 18">
            <a:extLst>
              <a:ext uri="{FF2B5EF4-FFF2-40B4-BE49-F238E27FC236}">
                <a16:creationId xmlns:a16="http://schemas.microsoft.com/office/drawing/2014/main" id="{66F3F44A-35E2-4B27-9486-8611E625FB19}"/>
              </a:ext>
            </a:extLst>
          </p:cNvPr>
          <p:cNvSpPr txBox="1"/>
          <p:nvPr/>
        </p:nvSpPr>
        <p:spPr>
          <a:xfrm>
            <a:off x="7577452" y="1314925"/>
            <a:ext cx="2334210" cy="523220"/>
          </a:xfrm>
          <a:prstGeom prst="rect">
            <a:avLst/>
          </a:prstGeom>
          <a:noFill/>
        </p:spPr>
        <p:txBody>
          <a:bodyPr wrap="square">
            <a:spAutoFit/>
          </a:bodyPr>
          <a:lstStyle/>
          <a:p>
            <a:pPr algn="ctr"/>
            <a:r>
              <a:rPr lang="fr-FR" sz="2800" b="1" u="none" strike="noStrike" dirty="0">
                <a:ln>
                  <a:solidFill>
                    <a:schemeClr val="bg1"/>
                  </a:solidFill>
                </a:ln>
                <a:solidFill>
                  <a:schemeClr val="bg1"/>
                </a:solidFill>
                <a:effectLst/>
                <a:latin typeface="Google Sans"/>
              </a:rPr>
              <a:t>TF - IDF</a:t>
            </a:r>
            <a:endParaRPr lang="fr-FR" sz="2400" dirty="0">
              <a:ln>
                <a:solidFill>
                  <a:schemeClr val="bg1"/>
                </a:solidFill>
              </a:ln>
              <a:solidFill>
                <a:schemeClr val="bg1"/>
              </a:solidFill>
              <a:latin typeface="Google Sans"/>
            </a:endParaRPr>
          </a:p>
        </p:txBody>
      </p:sp>
      <p:grpSp>
        <p:nvGrpSpPr>
          <p:cNvPr id="20" name="Groupe 19">
            <a:extLst>
              <a:ext uri="{FF2B5EF4-FFF2-40B4-BE49-F238E27FC236}">
                <a16:creationId xmlns:a16="http://schemas.microsoft.com/office/drawing/2014/main" id="{3492BBCC-69AF-429F-92A9-9F2410BF759F}"/>
              </a:ext>
            </a:extLst>
          </p:cNvPr>
          <p:cNvGrpSpPr/>
          <p:nvPr/>
        </p:nvGrpSpPr>
        <p:grpSpPr>
          <a:xfrm>
            <a:off x="9820200" y="204240"/>
            <a:ext cx="2227800" cy="856800"/>
            <a:chOff x="7941992" y="1947942"/>
            <a:chExt cx="2227800" cy="856800"/>
          </a:xfrm>
        </p:grpSpPr>
        <p:sp>
          <p:nvSpPr>
            <p:cNvPr id="21" name="Google Shape;189;p19">
              <a:extLst>
                <a:ext uri="{FF2B5EF4-FFF2-40B4-BE49-F238E27FC236}">
                  <a16:creationId xmlns:a16="http://schemas.microsoft.com/office/drawing/2014/main" id="{9164B29D-23F8-4F2B-AD53-FD5032516F9F}"/>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93;p19">
              <a:extLst>
                <a:ext uri="{FF2B5EF4-FFF2-40B4-BE49-F238E27FC236}">
                  <a16:creationId xmlns:a16="http://schemas.microsoft.com/office/drawing/2014/main" id="{69174827-79B4-4E64-A385-FF85BC5A514B}"/>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24" name="Google Shape;197;p19">
              <a:extLst>
                <a:ext uri="{FF2B5EF4-FFF2-40B4-BE49-F238E27FC236}">
                  <a16:creationId xmlns:a16="http://schemas.microsoft.com/office/drawing/2014/main" id="{2BEAF300-74AA-462A-AEB1-6BBB0B8FE045}"/>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5" name="Google Shape;204;p19">
              <a:extLst>
                <a:ext uri="{FF2B5EF4-FFF2-40B4-BE49-F238E27FC236}">
                  <a16:creationId xmlns:a16="http://schemas.microsoft.com/office/drawing/2014/main" id="{9A74A780-9AD4-43FE-ABD8-FB36A20FB78A}"/>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6" name="Image 25">
              <a:extLst>
                <a:ext uri="{FF2B5EF4-FFF2-40B4-BE49-F238E27FC236}">
                  <a16:creationId xmlns:a16="http://schemas.microsoft.com/office/drawing/2014/main" id="{3E05C636-4163-4936-8D5E-2ECA628E7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pic>
        <p:nvPicPr>
          <p:cNvPr id="4" name="Image 3">
            <a:extLst>
              <a:ext uri="{FF2B5EF4-FFF2-40B4-BE49-F238E27FC236}">
                <a16:creationId xmlns:a16="http://schemas.microsoft.com/office/drawing/2014/main" id="{277F5D4D-1210-451A-870B-FA5009B68D1E}"/>
              </a:ext>
            </a:extLst>
          </p:cNvPr>
          <p:cNvPicPr>
            <a:picLocks noChangeAspect="1"/>
          </p:cNvPicPr>
          <p:nvPr/>
        </p:nvPicPr>
        <p:blipFill>
          <a:blip r:embed="rId4"/>
          <a:stretch>
            <a:fillRect/>
          </a:stretch>
        </p:blipFill>
        <p:spPr>
          <a:xfrm>
            <a:off x="2512467" y="2024245"/>
            <a:ext cx="3894169" cy="1919564"/>
          </a:xfrm>
          <a:prstGeom prst="rect">
            <a:avLst/>
          </a:prstGeom>
        </p:spPr>
      </p:pic>
      <p:pic>
        <p:nvPicPr>
          <p:cNvPr id="7" name="Image 6">
            <a:extLst>
              <a:ext uri="{FF2B5EF4-FFF2-40B4-BE49-F238E27FC236}">
                <a16:creationId xmlns:a16="http://schemas.microsoft.com/office/drawing/2014/main" id="{1100BEE8-4428-4852-990B-42EB7947DBAF}"/>
              </a:ext>
            </a:extLst>
          </p:cNvPr>
          <p:cNvPicPr>
            <a:picLocks noChangeAspect="1"/>
          </p:cNvPicPr>
          <p:nvPr/>
        </p:nvPicPr>
        <p:blipFill>
          <a:blip r:embed="rId5"/>
          <a:stretch>
            <a:fillRect/>
          </a:stretch>
        </p:blipFill>
        <p:spPr>
          <a:xfrm>
            <a:off x="6790233" y="2021657"/>
            <a:ext cx="3912004" cy="1900513"/>
          </a:xfrm>
          <a:prstGeom prst="rect">
            <a:avLst/>
          </a:prstGeom>
        </p:spPr>
      </p:pic>
      <p:pic>
        <p:nvPicPr>
          <p:cNvPr id="27" name="Image 26">
            <a:extLst>
              <a:ext uri="{FF2B5EF4-FFF2-40B4-BE49-F238E27FC236}">
                <a16:creationId xmlns:a16="http://schemas.microsoft.com/office/drawing/2014/main" id="{67227C77-BB74-4358-99A7-D24A643B6CB2}"/>
              </a:ext>
            </a:extLst>
          </p:cNvPr>
          <p:cNvPicPr>
            <a:picLocks noChangeAspect="1"/>
          </p:cNvPicPr>
          <p:nvPr/>
        </p:nvPicPr>
        <p:blipFill>
          <a:blip r:embed="rId6"/>
          <a:stretch>
            <a:fillRect/>
          </a:stretch>
        </p:blipFill>
        <p:spPr>
          <a:xfrm>
            <a:off x="2507714" y="4211124"/>
            <a:ext cx="3915357" cy="1885680"/>
          </a:xfrm>
          <a:prstGeom prst="rect">
            <a:avLst/>
          </a:prstGeom>
        </p:spPr>
      </p:pic>
      <p:pic>
        <p:nvPicPr>
          <p:cNvPr id="29" name="Image 28">
            <a:extLst>
              <a:ext uri="{FF2B5EF4-FFF2-40B4-BE49-F238E27FC236}">
                <a16:creationId xmlns:a16="http://schemas.microsoft.com/office/drawing/2014/main" id="{548E653A-2420-4C17-BB0C-2896C62C4B10}"/>
              </a:ext>
            </a:extLst>
          </p:cNvPr>
          <p:cNvPicPr>
            <a:picLocks noChangeAspect="1"/>
          </p:cNvPicPr>
          <p:nvPr/>
        </p:nvPicPr>
        <p:blipFill>
          <a:blip r:embed="rId7"/>
          <a:stretch>
            <a:fillRect/>
          </a:stretch>
        </p:blipFill>
        <p:spPr>
          <a:xfrm>
            <a:off x="6790233" y="4211274"/>
            <a:ext cx="3912004" cy="1866150"/>
          </a:xfrm>
          <a:prstGeom prst="rect">
            <a:avLst/>
          </a:prstGeom>
        </p:spPr>
      </p:pic>
    </p:spTree>
    <p:extLst>
      <p:ext uri="{BB962C8B-B14F-4D97-AF65-F5344CB8AC3E}">
        <p14:creationId xmlns:p14="http://schemas.microsoft.com/office/powerpoint/2010/main" val="3179555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Rectangle 20">
            <a:extLst>
              <a:ext uri="{FF2B5EF4-FFF2-40B4-BE49-F238E27FC236}">
                <a16:creationId xmlns:a16="http://schemas.microsoft.com/office/drawing/2014/main" id="{8E677DC8-5598-4295-8834-F7922D2B167E}"/>
              </a:ext>
            </a:extLst>
          </p:cNvPr>
          <p:cNvSpPr/>
          <p:nvPr/>
        </p:nvSpPr>
        <p:spPr>
          <a:xfrm>
            <a:off x="1160765" y="1489404"/>
            <a:ext cx="9597335" cy="2195433"/>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id="{1A13E933-0828-4317-B029-E436B85D1A12}"/>
              </a:ext>
            </a:extLst>
          </p:cNvPr>
          <p:cNvSpPr txBox="1"/>
          <p:nvPr/>
        </p:nvSpPr>
        <p:spPr>
          <a:xfrm rot="16200000">
            <a:off x="391639" y="2402453"/>
            <a:ext cx="2195432" cy="369332"/>
          </a:xfrm>
          <a:prstGeom prst="rect">
            <a:avLst/>
          </a:prstGeom>
          <a:noFill/>
          <a:ln>
            <a:solidFill>
              <a:schemeClr val="accent4">
                <a:lumMod val="60000"/>
                <a:lumOff val="40000"/>
              </a:schemeClr>
            </a:solidFill>
          </a:ln>
        </p:spPr>
        <p:txBody>
          <a:bodyPr wrap="square">
            <a:spAutoFit/>
          </a:bodyPr>
          <a:lstStyle/>
          <a:p>
            <a:pPr algn="ctr"/>
            <a:r>
              <a:rPr lang="es-ES" b="1" dirty="0">
                <a:ln>
                  <a:solidFill>
                    <a:schemeClr val="accent4">
                      <a:lumMod val="50000"/>
                    </a:schemeClr>
                  </a:solidFill>
                </a:ln>
                <a:solidFill>
                  <a:schemeClr val="accent4">
                    <a:lumMod val="50000"/>
                  </a:schemeClr>
                </a:solidFill>
                <a:latin typeface="Google Sans"/>
              </a:rPr>
              <a:t>T</a:t>
            </a:r>
            <a:r>
              <a:rPr lang="fr-FR" b="1" dirty="0" err="1">
                <a:ln>
                  <a:solidFill>
                    <a:schemeClr val="accent4">
                      <a:lumMod val="50000"/>
                    </a:schemeClr>
                  </a:solidFill>
                </a:ln>
                <a:solidFill>
                  <a:schemeClr val="accent4">
                    <a:lumMod val="50000"/>
                  </a:schemeClr>
                </a:solidFill>
                <a:latin typeface="Google Sans"/>
              </a:rPr>
              <a:t>extuelles</a:t>
            </a:r>
            <a:endParaRPr lang="fr-FR" sz="1800" b="1" dirty="0">
              <a:ln>
                <a:solidFill>
                  <a:schemeClr val="accent4">
                    <a:lumMod val="50000"/>
                  </a:schemeClr>
                </a:solidFill>
              </a:ln>
              <a:solidFill>
                <a:schemeClr val="accent4">
                  <a:lumMod val="50000"/>
                </a:schemeClr>
              </a:solidFill>
              <a:latin typeface="Google Sans"/>
            </a:endParaRPr>
          </a:p>
        </p:txBody>
      </p:sp>
      <p:sp>
        <p:nvSpPr>
          <p:cNvPr id="18" name="Google Shape;189;p19">
            <a:extLst>
              <a:ext uri="{FF2B5EF4-FFF2-40B4-BE49-F238E27FC236}">
                <a16:creationId xmlns:a16="http://schemas.microsoft.com/office/drawing/2014/main" id="{0EE75342-537A-438B-A014-B203FB9D0BE8}"/>
              </a:ext>
            </a:extLst>
          </p:cNvPr>
          <p:cNvSpPr/>
          <p:nvPr/>
        </p:nvSpPr>
        <p:spPr>
          <a:xfrm>
            <a:off x="1901165" y="1949937"/>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A67AC840-837F-469B-B0A9-ED0AD3CC0C26}"/>
              </a:ext>
            </a:extLst>
          </p:cNvPr>
          <p:cNvSpPr txBox="1"/>
          <p:nvPr/>
        </p:nvSpPr>
        <p:spPr>
          <a:xfrm>
            <a:off x="2296343" y="2147399"/>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22" name="Google Shape;197;p19">
            <a:extLst>
              <a:ext uri="{FF2B5EF4-FFF2-40B4-BE49-F238E27FC236}">
                <a16:creationId xmlns:a16="http://schemas.microsoft.com/office/drawing/2014/main" id="{CB9E6654-8739-4F3A-8924-12991125C0A0}"/>
              </a:ext>
            </a:extLst>
          </p:cNvPr>
          <p:cNvSpPr/>
          <p:nvPr/>
        </p:nvSpPr>
        <p:spPr>
          <a:xfrm>
            <a:off x="3527076"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3CBF4DD6-A543-4734-82A2-B4C92E5B6723}"/>
              </a:ext>
            </a:extLst>
          </p:cNvPr>
          <p:cNvSpPr txBox="1"/>
          <p:nvPr/>
        </p:nvSpPr>
        <p:spPr>
          <a:xfrm>
            <a:off x="3527577"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26" name="Google Shape;189;p19">
            <a:extLst>
              <a:ext uri="{FF2B5EF4-FFF2-40B4-BE49-F238E27FC236}">
                <a16:creationId xmlns:a16="http://schemas.microsoft.com/office/drawing/2014/main" id="{D66DAA3D-B99D-4294-B747-EF88DE6D2F53}"/>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24262E05-591B-4618-A0AD-BCDBDC96FE9C}"/>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22A325C3-6C0D-42E3-A33F-1D0131CFEF51}"/>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2AA50079-56BB-48BF-B3F8-88658946D817}"/>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31" name="Google Shape;189;p19">
            <a:extLst>
              <a:ext uri="{FF2B5EF4-FFF2-40B4-BE49-F238E27FC236}">
                <a16:creationId xmlns:a16="http://schemas.microsoft.com/office/drawing/2014/main" id="{363D92F1-90E4-452B-9171-4BD8083963BD}"/>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93;p19">
            <a:extLst>
              <a:ext uri="{FF2B5EF4-FFF2-40B4-BE49-F238E27FC236}">
                <a16:creationId xmlns:a16="http://schemas.microsoft.com/office/drawing/2014/main" id="{9CE5D129-D9E2-4074-B922-D584155874B0}"/>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33" name="Google Shape;197;p19">
            <a:extLst>
              <a:ext uri="{FF2B5EF4-FFF2-40B4-BE49-F238E27FC236}">
                <a16:creationId xmlns:a16="http://schemas.microsoft.com/office/drawing/2014/main" id="{8894E3B7-4ADD-4A84-BDEA-7DE1B9A27CA3}"/>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4" name="Google Shape;204;p19">
            <a:extLst>
              <a:ext uri="{FF2B5EF4-FFF2-40B4-BE49-F238E27FC236}">
                <a16:creationId xmlns:a16="http://schemas.microsoft.com/office/drawing/2014/main" id="{863AF158-D437-456F-AFD3-01AC34023795}"/>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36" name="Google Shape;87;p14">
            <a:extLst>
              <a:ext uri="{FF2B5EF4-FFF2-40B4-BE49-F238E27FC236}">
                <a16:creationId xmlns:a16="http://schemas.microsoft.com/office/drawing/2014/main" id="{481030FE-2F76-4034-8324-66808EC3B64B}"/>
              </a:ext>
            </a:extLst>
          </p:cNvPr>
          <p:cNvCxnSpPr>
            <a:cxnSpLocks/>
          </p:cNvCxnSpPr>
          <p:nvPr/>
        </p:nvCxnSpPr>
        <p:spPr>
          <a:xfrm flipV="1">
            <a:off x="8892692" y="2806751"/>
            <a:ext cx="61" cy="160716"/>
          </a:xfrm>
          <a:prstGeom prst="straightConnector1">
            <a:avLst/>
          </a:prstGeom>
          <a:noFill/>
          <a:ln w="28575" cap="flat" cmpd="sng">
            <a:solidFill>
              <a:srgbClr val="7451EB"/>
            </a:solidFill>
            <a:prstDash val="solid"/>
            <a:round/>
            <a:headEnd type="none" w="med" len="med"/>
            <a:tailEnd type="none" w="med" len="med"/>
          </a:ln>
        </p:spPr>
      </p:cxnSp>
      <p:sp>
        <p:nvSpPr>
          <p:cNvPr id="37" name="Google Shape;89;p14">
            <a:extLst>
              <a:ext uri="{FF2B5EF4-FFF2-40B4-BE49-F238E27FC236}">
                <a16:creationId xmlns:a16="http://schemas.microsoft.com/office/drawing/2014/main" id="{FE2A2F19-BBE8-4E81-AD34-EE87D3CAE90F}"/>
              </a:ext>
            </a:extLst>
          </p:cNvPr>
          <p:cNvSpPr txBox="1"/>
          <p:nvPr/>
        </p:nvSpPr>
        <p:spPr>
          <a:xfrm>
            <a:off x="8150066" y="2969648"/>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err="1">
                <a:solidFill>
                  <a:srgbClr val="252525"/>
                </a:solidFill>
                <a:latin typeface="Google Sans"/>
                <a:ea typeface="Roboto"/>
                <a:cs typeface="Roboto"/>
                <a:sym typeface="Roboto"/>
              </a:rPr>
              <a:t>BoW</a:t>
            </a:r>
            <a:r>
              <a:rPr lang="fr-FR" sz="1200" dirty="0">
                <a:solidFill>
                  <a:srgbClr val="252525"/>
                </a:solidFill>
                <a:latin typeface="Google Sans"/>
                <a:ea typeface="Roboto"/>
                <a:cs typeface="Roboto"/>
                <a:sym typeface="Roboto"/>
              </a:rPr>
              <a:t> et TF-IDF</a:t>
            </a:r>
            <a:endParaRPr lang="fr-FR" sz="1200" b="1" dirty="0">
              <a:solidFill>
                <a:srgbClr val="70AD47"/>
              </a:solidFill>
              <a:latin typeface="Google Sans"/>
              <a:ea typeface="Roboto"/>
              <a:cs typeface="Roboto"/>
              <a:sym typeface="Roboto"/>
            </a:endParaRPr>
          </a:p>
        </p:txBody>
      </p:sp>
      <p:cxnSp>
        <p:nvCxnSpPr>
          <p:cNvPr id="39" name="Google Shape;87;p14">
            <a:extLst>
              <a:ext uri="{FF2B5EF4-FFF2-40B4-BE49-F238E27FC236}">
                <a16:creationId xmlns:a16="http://schemas.microsoft.com/office/drawing/2014/main" id="{2640757A-0D7B-4DC6-92CB-BC0EDA56D088}"/>
              </a:ext>
            </a:extLst>
          </p:cNvPr>
          <p:cNvCxnSpPr>
            <a:cxnSpLocks/>
          </p:cNvCxnSpPr>
          <p:nvPr/>
        </p:nvCxnSpPr>
        <p:spPr>
          <a:xfrm flipV="1">
            <a:off x="4806382" y="2804742"/>
            <a:ext cx="61" cy="160716"/>
          </a:xfrm>
          <a:prstGeom prst="straightConnector1">
            <a:avLst/>
          </a:prstGeom>
          <a:noFill/>
          <a:ln w="28575" cap="flat" cmpd="sng">
            <a:solidFill>
              <a:srgbClr val="7F7F7F"/>
            </a:solidFill>
            <a:prstDash val="solid"/>
            <a:round/>
            <a:headEnd type="none" w="med" len="med"/>
            <a:tailEnd type="none" w="med" len="med"/>
          </a:ln>
        </p:spPr>
      </p:cxnSp>
      <p:sp>
        <p:nvSpPr>
          <p:cNvPr id="40" name="Google Shape;89;p14">
            <a:extLst>
              <a:ext uri="{FF2B5EF4-FFF2-40B4-BE49-F238E27FC236}">
                <a16:creationId xmlns:a16="http://schemas.microsoft.com/office/drawing/2014/main" id="{811C6E98-E2C6-49FC-A798-17B42ED2AF5E}"/>
              </a:ext>
            </a:extLst>
          </p:cNvPr>
          <p:cNvSpPr txBox="1"/>
          <p:nvPr/>
        </p:nvSpPr>
        <p:spPr>
          <a:xfrm>
            <a:off x="3866451" y="2967639"/>
            <a:ext cx="1883946" cy="496660"/>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200" dirty="0">
                <a:solidFill>
                  <a:srgbClr val="252525"/>
                </a:solidFill>
                <a:latin typeface="Google Sans"/>
                <a:ea typeface="Roboto"/>
                <a:cs typeface="Roboto"/>
                <a:sym typeface="Roboto"/>
              </a:rPr>
              <a:t>Tokenisation, nettoyage, suppression, etc.</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DA2F023C-9D00-4092-979B-BAEF87A85906}"/>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884C6099-46C4-4E77-A35F-663347E6B139}"/>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215CC3A-19F8-4C02-8CEA-4647920850A2}"/>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22DB2B29-0AAB-445B-A0EE-E11F6CC906B3}"/>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51" name="Google Shape;87;p14">
            <a:extLst>
              <a:ext uri="{FF2B5EF4-FFF2-40B4-BE49-F238E27FC236}">
                <a16:creationId xmlns:a16="http://schemas.microsoft.com/office/drawing/2014/main" id="{09B46CD4-B0F2-44BB-8C9C-D97194FBE51B}"/>
              </a:ext>
            </a:extLst>
          </p:cNvPr>
          <p:cNvCxnSpPr>
            <a:cxnSpLocks/>
          </p:cNvCxnSpPr>
          <p:nvPr/>
        </p:nvCxnSpPr>
        <p:spPr>
          <a:xfrm flipV="1">
            <a:off x="2804310" y="2804742"/>
            <a:ext cx="61" cy="160716"/>
          </a:xfrm>
          <a:prstGeom prst="straightConnector1">
            <a:avLst/>
          </a:prstGeom>
          <a:noFill/>
          <a:ln w="28575" cap="flat" cmpd="sng">
            <a:solidFill>
              <a:srgbClr val="548235"/>
            </a:solidFill>
            <a:prstDash val="solid"/>
            <a:round/>
            <a:headEnd type="none" w="med" len="med"/>
            <a:tailEnd type="none" w="med" len="med"/>
          </a:ln>
        </p:spPr>
      </p:cxnSp>
      <p:sp>
        <p:nvSpPr>
          <p:cNvPr id="52" name="Google Shape;89;p14">
            <a:extLst>
              <a:ext uri="{FF2B5EF4-FFF2-40B4-BE49-F238E27FC236}">
                <a16:creationId xmlns:a16="http://schemas.microsoft.com/office/drawing/2014/main" id="{D7FAF724-D5FA-4278-B3BF-386B4F081031}"/>
              </a:ext>
            </a:extLst>
          </p:cNvPr>
          <p:cNvSpPr txBox="1"/>
          <p:nvPr/>
        </p:nvSpPr>
        <p:spPr>
          <a:xfrm>
            <a:off x="2014168" y="2967639"/>
            <a:ext cx="1577218" cy="496660"/>
          </a:xfrm>
          <a:prstGeom prst="rect">
            <a:avLst/>
          </a:prstGeom>
          <a:noFill/>
          <a:ln w="28575" cap="flat" cmpd="sng">
            <a:solidFill>
              <a:srgbClr val="5482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Caractères spéciaux et contractions.</a:t>
            </a:r>
            <a:endParaRPr lang="fr-FR" sz="1200" b="1" dirty="0">
              <a:solidFill>
                <a:srgbClr val="70AD47"/>
              </a:solidFill>
              <a:latin typeface="Google Sans"/>
              <a:ea typeface="Roboto"/>
              <a:cs typeface="Roboto"/>
              <a:sym typeface="Roboto"/>
            </a:endParaRPr>
          </a:p>
        </p:txBody>
      </p:sp>
      <p:pic>
        <p:nvPicPr>
          <p:cNvPr id="4" name="Image 3">
            <a:extLst>
              <a:ext uri="{FF2B5EF4-FFF2-40B4-BE49-F238E27FC236}">
                <a16:creationId xmlns:a16="http://schemas.microsoft.com/office/drawing/2014/main" id="{3A0C88F7-E1A5-4FE3-A472-BAC36BEB1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27" y="2225298"/>
            <a:ext cx="304762" cy="304762"/>
          </a:xfrm>
          <a:prstGeom prst="rect">
            <a:avLst/>
          </a:prstGeom>
        </p:spPr>
      </p:pic>
      <p:pic>
        <p:nvPicPr>
          <p:cNvPr id="9" name="Image 8">
            <a:extLst>
              <a:ext uri="{FF2B5EF4-FFF2-40B4-BE49-F238E27FC236}">
                <a16:creationId xmlns:a16="http://schemas.microsoft.com/office/drawing/2014/main" id="{16115BA7-6E34-4931-BC18-9314C4961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pic>
        <p:nvPicPr>
          <p:cNvPr id="56" name="Image 55">
            <a:extLst>
              <a:ext uri="{FF2B5EF4-FFF2-40B4-BE49-F238E27FC236}">
                <a16:creationId xmlns:a16="http://schemas.microsoft.com/office/drawing/2014/main" id="{600083DA-2A42-4AC6-9C14-CAC8D3136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pic>
        <p:nvPicPr>
          <p:cNvPr id="98" name="Image 97">
            <a:extLst>
              <a:ext uri="{FF2B5EF4-FFF2-40B4-BE49-F238E27FC236}">
                <a16:creationId xmlns:a16="http://schemas.microsoft.com/office/drawing/2014/main" id="{D856E4EA-4C47-4218-8DDC-133BAC166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sp>
        <p:nvSpPr>
          <p:cNvPr id="62" name="Rectangle 61">
            <a:extLst>
              <a:ext uri="{FF2B5EF4-FFF2-40B4-BE49-F238E27FC236}">
                <a16:creationId xmlns:a16="http://schemas.microsoft.com/office/drawing/2014/main" id="{693BCA65-8AB6-4A79-BE53-0F448FA1BD20}"/>
              </a:ext>
            </a:extLst>
          </p:cNvPr>
          <p:cNvSpPr/>
          <p:nvPr/>
        </p:nvSpPr>
        <p:spPr>
          <a:xfrm>
            <a:off x="1159703" y="3699395"/>
            <a:ext cx="9597335" cy="2195433"/>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Google Shape;232;p20">
            <a:extLst>
              <a:ext uri="{FF2B5EF4-FFF2-40B4-BE49-F238E27FC236}">
                <a16:creationId xmlns:a16="http://schemas.microsoft.com/office/drawing/2014/main" id="{C1E1AC33-0D3A-4CD3-B251-E9CCD02C3B83}"/>
              </a:ext>
            </a:extLst>
          </p:cNvPr>
          <p:cNvSpPr/>
          <p:nvPr/>
        </p:nvSpPr>
        <p:spPr>
          <a:xfrm>
            <a:off x="4235563" y="3834569"/>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TF – IDF</a:t>
            </a:r>
          </a:p>
          <a:p>
            <a:pPr marL="457200" lvl="0" indent="-457200" rtl="0">
              <a:spcBef>
                <a:spcPts val="0"/>
              </a:spcBef>
              <a:spcAft>
                <a:spcPts val="0"/>
              </a:spcAft>
              <a:buFont typeface="+mj-lt"/>
              <a:buAutoNum type="arabicPeriod"/>
            </a:pPr>
            <a:r>
              <a:rPr lang="fr-FR" dirty="0">
                <a:solidFill>
                  <a:schemeClr val="bg1"/>
                </a:solidFill>
                <a:latin typeface="Google Sans"/>
              </a:rPr>
              <a:t>Lemmatisation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Lemmatisation + TF - IDF</a:t>
            </a:r>
            <a:endParaRPr dirty="0">
              <a:solidFill>
                <a:schemeClr val="bg1"/>
              </a:solidFill>
              <a:latin typeface="Google Sans"/>
            </a:endParaRPr>
          </a:p>
        </p:txBody>
      </p:sp>
      <p:sp>
        <p:nvSpPr>
          <p:cNvPr id="2" name="ZoneTexte 1">
            <a:extLst>
              <a:ext uri="{FF2B5EF4-FFF2-40B4-BE49-F238E27FC236}">
                <a16:creationId xmlns:a16="http://schemas.microsoft.com/office/drawing/2014/main" id="{8013F490-BA52-48F2-855E-D5E9B01B9EFD}"/>
              </a:ext>
            </a:extLst>
          </p:cNvPr>
          <p:cNvSpPr txBox="1"/>
          <p:nvPr/>
        </p:nvSpPr>
        <p:spPr>
          <a:xfrm>
            <a:off x="4616916" y="3923832"/>
            <a:ext cx="2682910" cy="400110"/>
          </a:xfrm>
          <a:prstGeom prst="rect">
            <a:avLst/>
          </a:prstGeom>
          <a:noFill/>
        </p:spPr>
        <p:txBody>
          <a:bodyPr wrap="square" rtlCol="0">
            <a:spAutoFit/>
          </a:bodyPr>
          <a:lstStyle/>
          <a:p>
            <a:pPr algn="ctr"/>
            <a:r>
              <a:rPr lang="fr-FR" sz="2000" b="1" dirty="0">
                <a:solidFill>
                  <a:schemeClr val="bg1"/>
                </a:solidFill>
                <a:latin typeface="Google Sans"/>
              </a:rPr>
              <a:t>Le résultat (4 </a:t>
            </a:r>
            <a:r>
              <a:rPr lang="fr-FR" sz="2000" b="1" dirty="0" err="1">
                <a:solidFill>
                  <a:schemeClr val="bg1"/>
                </a:solidFill>
                <a:latin typeface="Google Sans"/>
              </a:rPr>
              <a:t>datasets</a:t>
            </a:r>
            <a:r>
              <a:rPr lang="fr-FR" sz="2000" b="1" dirty="0">
                <a:solidFill>
                  <a:schemeClr val="bg1"/>
                </a:solidFill>
                <a:latin typeface="Google Sans"/>
              </a:rPr>
              <a:t>) </a:t>
            </a:r>
            <a:endParaRPr lang="fr-FR" sz="2000" dirty="0"/>
          </a:p>
        </p:txBody>
      </p:sp>
      <p:sp>
        <p:nvSpPr>
          <p:cNvPr id="38" name="Titre 1">
            <a:extLst>
              <a:ext uri="{FF2B5EF4-FFF2-40B4-BE49-F238E27FC236}">
                <a16:creationId xmlns:a16="http://schemas.microsoft.com/office/drawing/2014/main" id="{4AE0177A-536A-4D74-B09C-DA30F15E0B6C}"/>
              </a:ext>
            </a:extLst>
          </p:cNvPr>
          <p:cNvSpPr txBox="1">
            <a:spLocks/>
          </p:cNvSpPr>
          <p:nvPr/>
        </p:nvSpPr>
        <p:spPr>
          <a:xfrm>
            <a:off x="312268" y="432794"/>
            <a:ext cx="993705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4 </a:t>
            </a:r>
            <a:r>
              <a:rPr lang="fr-FR" sz="4000" b="1" dirty="0" err="1">
                <a:ln>
                  <a:solidFill>
                    <a:srgbClr val="7451EB"/>
                  </a:solidFill>
                </a:ln>
                <a:solidFill>
                  <a:srgbClr val="7451EB"/>
                </a:solidFill>
                <a:latin typeface="Google Sans"/>
              </a:rPr>
              <a:t>dataset</a:t>
            </a:r>
            <a:r>
              <a:rPr lang="fr-FR" sz="4000" b="1" dirty="0">
                <a:ln>
                  <a:solidFill>
                    <a:srgbClr val="7451EB"/>
                  </a:solidFill>
                </a:ln>
                <a:solidFill>
                  <a:srgbClr val="7451EB"/>
                </a:solidFill>
                <a:latin typeface="Google Sans"/>
              </a:rPr>
              <a:t> comme résultat</a:t>
            </a:r>
          </a:p>
        </p:txBody>
      </p:sp>
    </p:spTree>
    <p:extLst>
      <p:ext uri="{BB962C8B-B14F-4D97-AF65-F5344CB8AC3E}">
        <p14:creationId xmlns:p14="http://schemas.microsoft.com/office/powerpoint/2010/main" val="367437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Des données visuelles</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4.b.</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578567A3-32CD-49B0-B801-4249711DFB8B}"/>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97867C55-4B63-498B-B9D6-3515AB27A187}"/>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5E1F1294-3E34-4A5B-B3AD-CD5AA5571D05}"/>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2CA4E568-2BF0-47B8-A7E0-8BD6F114BA1D}"/>
                </a:ext>
              </a:extLst>
            </p:cNvPr>
            <p:cNvSpPr/>
            <p:nvPr/>
          </p:nvSpPr>
          <p:spPr>
            <a:xfrm>
              <a:off x="5620555" y="5975262"/>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BCF7BF86-20D9-4F18-89CB-3B2A5A83F331}"/>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6A9EDC9B-3B66-4193-A268-428D635B6E65}"/>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49310168-8E78-4A1B-9FE5-9CCD0B6B65E9}"/>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83996BB4-F766-4CA9-8549-4B022816BF09}"/>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79384C5A-2556-4FCC-B485-28060B45D6F5}"/>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87CB384A-950C-49C6-A552-414B7A73056A}"/>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F0F0F3F4-1C32-42B6-944D-65690CCDE8B4}"/>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86391AF3-9D69-4D71-83A1-4E14B7D41A2A}"/>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8BD5FE85-047B-4257-9EAC-09F6466705DE}"/>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E1EB820D-7BF2-4FC6-80F0-C81ACD476786}"/>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A27A1CB2-41F9-4D66-B3E9-26170B87225A}"/>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943662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93705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Traitement des données visuelles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3" name="Groupe 2">
            <a:extLst>
              <a:ext uri="{FF2B5EF4-FFF2-40B4-BE49-F238E27FC236}">
                <a16:creationId xmlns:a16="http://schemas.microsoft.com/office/drawing/2014/main" id="{87C618CC-1399-4555-8CB3-4732690C496C}"/>
              </a:ext>
            </a:extLst>
          </p:cNvPr>
          <p:cNvGrpSpPr/>
          <p:nvPr/>
        </p:nvGrpSpPr>
        <p:grpSpPr>
          <a:xfrm>
            <a:off x="1160765" y="1487628"/>
            <a:ext cx="9597335" cy="2197207"/>
            <a:chOff x="1160765" y="3692759"/>
            <a:chExt cx="9597335" cy="2197207"/>
          </a:xfrm>
        </p:grpSpPr>
        <p:sp>
          <p:nvSpPr>
            <p:cNvPr id="20" name="Rectangle 19">
              <a:extLst>
                <a:ext uri="{FF2B5EF4-FFF2-40B4-BE49-F238E27FC236}">
                  <a16:creationId xmlns:a16="http://schemas.microsoft.com/office/drawing/2014/main" id="{E31AC629-C929-4943-BF27-9F468995ABAF}"/>
                </a:ext>
              </a:extLst>
            </p:cNvPr>
            <p:cNvSpPr/>
            <p:nvPr/>
          </p:nvSpPr>
          <p:spPr>
            <a:xfrm>
              <a:off x="1160765" y="3692759"/>
              <a:ext cx="9597335" cy="219543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a:extLst>
                <a:ext uri="{FF2B5EF4-FFF2-40B4-BE49-F238E27FC236}">
                  <a16:creationId xmlns:a16="http://schemas.microsoft.com/office/drawing/2014/main" id="{2765E430-5B82-4395-95DC-A378EE71299A}"/>
                </a:ext>
              </a:extLst>
            </p:cNvPr>
            <p:cNvSpPr txBox="1"/>
            <p:nvPr/>
          </p:nvSpPr>
          <p:spPr>
            <a:xfrm rot="16200000">
              <a:off x="392210" y="4608306"/>
              <a:ext cx="2193989" cy="369332"/>
            </a:xfrm>
            <a:prstGeom prst="rect">
              <a:avLst/>
            </a:prstGeom>
            <a:noFill/>
            <a:ln>
              <a:solidFill>
                <a:schemeClr val="accent5">
                  <a:lumMod val="60000"/>
                  <a:lumOff val="40000"/>
                </a:schemeClr>
              </a:solidFill>
            </a:ln>
          </p:spPr>
          <p:txBody>
            <a:bodyPr wrap="square" anchor="ctr">
              <a:spAutoFit/>
            </a:bodyPr>
            <a:lstStyle/>
            <a:p>
              <a:pPr algn="ctr"/>
              <a:r>
                <a:rPr lang="fr-FR" sz="1800" b="1" dirty="0">
                  <a:ln>
                    <a:solidFill>
                      <a:schemeClr val="accent5">
                        <a:lumMod val="50000"/>
                      </a:schemeClr>
                    </a:solidFill>
                  </a:ln>
                  <a:solidFill>
                    <a:schemeClr val="accent5">
                      <a:lumMod val="50000"/>
                    </a:schemeClr>
                  </a:solidFill>
                  <a:latin typeface="Google Sans"/>
                </a:rPr>
                <a:t>Visuelles</a:t>
              </a:r>
            </a:p>
          </p:txBody>
        </p:sp>
        <p:sp>
          <p:nvSpPr>
            <p:cNvPr id="65" name="Google Shape;189;p19">
              <a:extLst>
                <a:ext uri="{FF2B5EF4-FFF2-40B4-BE49-F238E27FC236}">
                  <a16:creationId xmlns:a16="http://schemas.microsoft.com/office/drawing/2014/main" id="{834E6425-850D-462C-95B0-45371727D4C4}"/>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93;p19">
              <a:extLst>
                <a:ext uri="{FF2B5EF4-FFF2-40B4-BE49-F238E27FC236}">
                  <a16:creationId xmlns:a16="http://schemas.microsoft.com/office/drawing/2014/main" id="{D2197B5B-C90A-4B0C-9985-12170FE4EC53}"/>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images</a:t>
              </a:r>
              <a:endParaRPr sz="2000" dirty="0">
                <a:solidFill>
                  <a:srgbClr val="FFFFFF"/>
                </a:solidFill>
                <a:latin typeface="Google Sans"/>
                <a:ea typeface="Fira Sans Condensed Medium"/>
                <a:cs typeface="Fira Sans Condensed Medium"/>
                <a:sym typeface="Fira Sans Condensed Medium"/>
              </a:endParaRPr>
            </a:p>
          </p:txBody>
        </p:sp>
        <p:sp>
          <p:nvSpPr>
            <p:cNvPr id="67" name="Google Shape;197;p19">
              <a:extLst>
                <a:ext uri="{FF2B5EF4-FFF2-40B4-BE49-F238E27FC236}">
                  <a16:creationId xmlns:a16="http://schemas.microsoft.com/office/drawing/2014/main" id="{940D1BBE-3FE7-4E98-80EC-1FD3BD8D5868}"/>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68" name="Google Shape;204;p19">
              <a:extLst>
                <a:ext uri="{FF2B5EF4-FFF2-40B4-BE49-F238E27FC236}">
                  <a16:creationId xmlns:a16="http://schemas.microsoft.com/office/drawing/2014/main" id="{F662AAF8-C411-4E1F-8D8F-4C68E5C7FD59}"/>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71" name="Image 70">
              <a:extLst>
                <a:ext uri="{FF2B5EF4-FFF2-40B4-BE49-F238E27FC236}">
                  <a16:creationId xmlns:a16="http://schemas.microsoft.com/office/drawing/2014/main" id="{5DE0E792-67ED-4234-9777-DAC88A6C9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sp>
          <p:nvSpPr>
            <p:cNvPr id="72" name="Google Shape;189;p19">
              <a:extLst>
                <a:ext uri="{FF2B5EF4-FFF2-40B4-BE49-F238E27FC236}">
                  <a16:creationId xmlns:a16="http://schemas.microsoft.com/office/drawing/2014/main" id="{BD73F0FA-F1BD-47ED-8FB1-7FF8455DBEC4}"/>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3;p19">
              <a:extLst>
                <a:ext uri="{FF2B5EF4-FFF2-40B4-BE49-F238E27FC236}">
                  <a16:creationId xmlns:a16="http://schemas.microsoft.com/office/drawing/2014/main" id="{60BEC74D-F376-49E3-99CB-3DBF03C4C98F}"/>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74" name="Google Shape;197;p19">
              <a:extLst>
                <a:ext uri="{FF2B5EF4-FFF2-40B4-BE49-F238E27FC236}">
                  <a16:creationId xmlns:a16="http://schemas.microsoft.com/office/drawing/2014/main" id="{7102585F-A0CF-4775-A94C-ACA56CED5531}"/>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75" name="Google Shape;204;p19">
              <a:extLst>
                <a:ext uri="{FF2B5EF4-FFF2-40B4-BE49-F238E27FC236}">
                  <a16:creationId xmlns:a16="http://schemas.microsoft.com/office/drawing/2014/main" id="{43EC43B8-360B-44F0-A56F-E2D6D46DD3EC}"/>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77" name="Google Shape;87;p14">
              <a:extLst>
                <a:ext uri="{FF2B5EF4-FFF2-40B4-BE49-F238E27FC236}">
                  <a16:creationId xmlns:a16="http://schemas.microsoft.com/office/drawing/2014/main" id="{8E558051-017A-411E-88D2-4022291AC0DD}"/>
                </a:ext>
              </a:extLst>
            </p:cNvPr>
            <p:cNvCxnSpPr>
              <a:cxnSpLocks/>
            </p:cNvCxnSpPr>
            <p:nvPr/>
          </p:nvCxnSpPr>
          <p:spPr>
            <a:xfrm flipV="1">
              <a:off x="5666620" y="5049932"/>
              <a:ext cx="61" cy="160716"/>
            </a:xfrm>
            <a:prstGeom prst="straightConnector1">
              <a:avLst/>
            </a:prstGeom>
            <a:noFill/>
            <a:ln w="28575" cap="flat" cmpd="sng">
              <a:solidFill>
                <a:srgbClr val="7F7F7F"/>
              </a:solidFill>
              <a:prstDash val="solid"/>
              <a:round/>
              <a:headEnd type="none" w="med" len="med"/>
              <a:tailEnd type="none" w="med" len="med"/>
            </a:ln>
          </p:spPr>
        </p:cxnSp>
        <p:cxnSp>
          <p:nvCxnSpPr>
            <p:cNvPr id="79" name="Google Shape;87;p14">
              <a:extLst>
                <a:ext uri="{FF2B5EF4-FFF2-40B4-BE49-F238E27FC236}">
                  <a16:creationId xmlns:a16="http://schemas.microsoft.com/office/drawing/2014/main" id="{007482D1-6F85-4120-B3CD-71ED492929FA}"/>
                </a:ext>
              </a:extLst>
            </p:cNvPr>
            <p:cNvCxnSpPr>
              <a:cxnSpLocks/>
            </p:cNvCxnSpPr>
            <p:nvPr/>
          </p:nvCxnSpPr>
          <p:spPr>
            <a:xfrm flipV="1">
              <a:off x="7588729" y="5049932"/>
              <a:ext cx="61" cy="160716"/>
            </a:xfrm>
            <a:prstGeom prst="straightConnector1">
              <a:avLst/>
            </a:prstGeom>
            <a:noFill/>
            <a:ln w="28575" cap="flat" cmpd="sng">
              <a:solidFill>
                <a:srgbClr val="7451EB"/>
              </a:solidFill>
              <a:prstDash val="solid"/>
              <a:round/>
              <a:headEnd type="none" w="med" len="med"/>
              <a:tailEnd type="none" w="med" len="med"/>
            </a:ln>
          </p:spPr>
        </p:cxnSp>
        <p:sp>
          <p:nvSpPr>
            <p:cNvPr id="80" name="Google Shape;89;p14">
              <a:extLst>
                <a:ext uri="{FF2B5EF4-FFF2-40B4-BE49-F238E27FC236}">
                  <a16:creationId xmlns:a16="http://schemas.microsoft.com/office/drawing/2014/main" id="{CCB18AB3-053C-454E-90DD-160DE50F1949}"/>
                </a:ext>
              </a:extLst>
            </p:cNvPr>
            <p:cNvSpPr txBox="1"/>
            <p:nvPr/>
          </p:nvSpPr>
          <p:spPr>
            <a:xfrm>
              <a:off x="6846103" y="5212829"/>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SIRF et ORB</a:t>
              </a:r>
              <a:endParaRPr lang="fr-FR" sz="1200" b="1" dirty="0">
                <a:solidFill>
                  <a:srgbClr val="70AD47"/>
                </a:solidFill>
                <a:latin typeface="Google Sans"/>
                <a:ea typeface="Roboto"/>
                <a:cs typeface="Roboto"/>
                <a:sym typeface="Roboto"/>
              </a:endParaRPr>
            </a:p>
          </p:txBody>
        </p:sp>
        <p:sp>
          <p:nvSpPr>
            <p:cNvPr id="81" name="Google Shape;189;p19">
              <a:extLst>
                <a:ext uri="{FF2B5EF4-FFF2-40B4-BE49-F238E27FC236}">
                  <a16:creationId xmlns:a16="http://schemas.microsoft.com/office/drawing/2014/main" id="{873B9079-4D9B-4454-9239-C5DDFECD8B84}"/>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93;p19">
              <a:extLst>
                <a:ext uri="{FF2B5EF4-FFF2-40B4-BE49-F238E27FC236}">
                  <a16:creationId xmlns:a16="http://schemas.microsoft.com/office/drawing/2014/main" id="{93C3C30B-90FD-4072-B9DC-4C04672C65CB}"/>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83" name="Google Shape;197;p19">
              <a:extLst>
                <a:ext uri="{FF2B5EF4-FFF2-40B4-BE49-F238E27FC236}">
                  <a16:creationId xmlns:a16="http://schemas.microsoft.com/office/drawing/2014/main" id="{DA53D310-290B-47CD-B2D0-710B0D9E8CF2}"/>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84" name="Google Shape;204;p19">
              <a:extLst>
                <a:ext uri="{FF2B5EF4-FFF2-40B4-BE49-F238E27FC236}">
                  <a16:creationId xmlns:a16="http://schemas.microsoft.com/office/drawing/2014/main" id="{C8DB61EB-9E58-4FF0-B3AF-87396CDAEE24}"/>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85" name="Image 84">
              <a:extLst>
                <a:ext uri="{FF2B5EF4-FFF2-40B4-BE49-F238E27FC236}">
                  <a16:creationId xmlns:a16="http://schemas.microsoft.com/office/drawing/2014/main" id="{7910260F-6979-43B7-B596-5D4EB3AB1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pic>
          <p:nvPicPr>
            <p:cNvPr id="99" name="Image 98">
              <a:extLst>
                <a:ext uri="{FF2B5EF4-FFF2-40B4-BE49-F238E27FC236}">
                  <a16:creationId xmlns:a16="http://schemas.microsoft.com/office/drawing/2014/main" id="{AE6DF9EB-A2CC-499B-A331-7BC1862120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sp>
          <p:nvSpPr>
            <p:cNvPr id="30" name="Google Shape;89;p14">
              <a:extLst>
                <a:ext uri="{FF2B5EF4-FFF2-40B4-BE49-F238E27FC236}">
                  <a16:creationId xmlns:a16="http://schemas.microsoft.com/office/drawing/2014/main" id="{9446520C-6480-441D-9327-A8AE70A32C19}"/>
                </a:ext>
              </a:extLst>
            </p:cNvPr>
            <p:cNvSpPr txBox="1"/>
            <p:nvPr/>
          </p:nvSpPr>
          <p:spPr>
            <a:xfrm>
              <a:off x="4842963" y="5212828"/>
              <a:ext cx="1647314" cy="600807"/>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Réduction de taille, réglage du contraste, transformation en gris.</a:t>
              </a:r>
            </a:p>
          </p:txBody>
        </p:sp>
      </p:grpSp>
    </p:spTree>
    <p:extLst>
      <p:ext uri="{BB962C8B-B14F-4D97-AF65-F5344CB8AC3E}">
        <p14:creationId xmlns:p14="http://schemas.microsoft.com/office/powerpoint/2010/main" val="3820027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e 1">
            <a:extLst>
              <a:ext uri="{FF2B5EF4-FFF2-40B4-BE49-F238E27FC236}">
                <a16:creationId xmlns:a16="http://schemas.microsoft.com/office/drawing/2014/main" id="{410360BE-7883-43F1-B0E6-EB2F00DC9F95}"/>
              </a:ext>
            </a:extLst>
          </p:cNvPr>
          <p:cNvGrpSpPr/>
          <p:nvPr/>
        </p:nvGrpSpPr>
        <p:grpSpPr>
          <a:xfrm>
            <a:off x="9810152" y="205577"/>
            <a:ext cx="2227800" cy="856800"/>
            <a:chOff x="2691869" y="4177099"/>
            <a:chExt cx="2227800" cy="856800"/>
          </a:xfrm>
        </p:grpSpPr>
        <p:sp>
          <p:nvSpPr>
            <p:cNvPr id="16" name="Google Shape;189;p19">
              <a:extLst>
                <a:ext uri="{FF2B5EF4-FFF2-40B4-BE49-F238E27FC236}">
                  <a16:creationId xmlns:a16="http://schemas.microsoft.com/office/drawing/2014/main" id="{F77EA246-A54F-4BF0-BC0C-348830A90E6C}"/>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3;p19">
              <a:extLst>
                <a:ext uri="{FF2B5EF4-FFF2-40B4-BE49-F238E27FC236}">
                  <a16:creationId xmlns:a16="http://schemas.microsoft.com/office/drawing/2014/main" id="{5492BC59-2001-4184-A7F7-46A02C2C7E91}"/>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images</a:t>
              </a:r>
              <a:endParaRPr sz="2000" dirty="0">
                <a:solidFill>
                  <a:srgbClr val="FFFFFF"/>
                </a:solidFill>
                <a:latin typeface="Google Sans"/>
                <a:ea typeface="Fira Sans Condensed Medium"/>
                <a:cs typeface="Fira Sans Condensed Medium"/>
                <a:sym typeface="Fira Sans Condensed Medium"/>
              </a:endParaRPr>
            </a:p>
          </p:txBody>
        </p:sp>
        <p:sp>
          <p:nvSpPr>
            <p:cNvPr id="18" name="Google Shape;197;p19">
              <a:extLst>
                <a:ext uri="{FF2B5EF4-FFF2-40B4-BE49-F238E27FC236}">
                  <a16:creationId xmlns:a16="http://schemas.microsoft.com/office/drawing/2014/main" id="{67798688-9436-48E1-85B5-96C4EECDA8F6}"/>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9" name="Google Shape;204;p19">
              <a:extLst>
                <a:ext uri="{FF2B5EF4-FFF2-40B4-BE49-F238E27FC236}">
                  <a16:creationId xmlns:a16="http://schemas.microsoft.com/office/drawing/2014/main" id="{62717E33-9390-4D43-98E8-C4DEF7146468}"/>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1" name="Image 20">
              <a:extLst>
                <a:ext uri="{FF2B5EF4-FFF2-40B4-BE49-F238E27FC236}">
                  <a16:creationId xmlns:a16="http://schemas.microsoft.com/office/drawing/2014/main" id="{60077B25-E838-43DA-A9AE-38737D53B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gr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670367" cy="115178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7 catégories dans le premier niveau de </a:t>
            </a:r>
          </a:p>
          <a:p>
            <a:r>
              <a:rPr lang="fr-FR" sz="4000" b="1" dirty="0">
                <a:ln>
                  <a:solidFill>
                    <a:srgbClr val="7451EB"/>
                  </a:solidFill>
                </a:ln>
                <a:solidFill>
                  <a:srgbClr val="7451EB"/>
                </a:solidFill>
                <a:latin typeface="Google Sans"/>
              </a:rPr>
              <a:t>l'arbre de catégories </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 name="Image 3">
            <a:extLst>
              <a:ext uri="{FF2B5EF4-FFF2-40B4-BE49-F238E27FC236}">
                <a16:creationId xmlns:a16="http://schemas.microsoft.com/office/drawing/2014/main" id="{9006F0FA-6F67-402C-8861-7F354017BBB6}"/>
              </a:ext>
            </a:extLst>
          </p:cNvPr>
          <p:cNvPicPr>
            <a:picLocks noChangeAspect="1"/>
          </p:cNvPicPr>
          <p:nvPr/>
        </p:nvPicPr>
        <p:blipFill>
          <a:blip r:embed="rId4"/>
          <a:stretch>
            <a:fillRect/>
          </a:stretch>
        </p:blipFill>
        <p:spPr>
          <a:xfrm>
            <a:off x="418518" y="1782060"/>
            <a:ext cx="6430562" cy="980011"/>
          </a:xfrm>
          <a:prstGeom prst="rect">
            <a:avLst/>
          </a:prstGeom>
          <a:ln>
            <a:noFill/>
          </a:ln>
          <a:effectLst>
            <a:outerShdw blurRad="292100" dist="139700" dir="2700000" algn="tl" rotWithShape="0">
              <a:srgbClr val="333333">
                <a:alpha val="65000"/>
              </a:srgbClr>
            </a:outerShdw>
          </a:effectLst>
        </p:spPr>
      </p:pic>
      <p:pic>
        <p:nvPicPr>
          <p:cNvPr id="22" name="Image 21">
            <a:extLst>
              <a:ext uri="{FF2B5EF4-FFF2-40B4-BE49-F238E27FC236}">
                <a16:creationId xmlns:a16="http://schemas.microsoft.com/office/drawing/2014/main" id="{2B244182-E27F-4AEE-8998-7F4AF43A084F}"/>
              </a:ext>
            </a:extLst>
          </p:cNvPr>
          <p:cNvPicPr>
            <a:picLocks noChangeAspect="1"/>
          </p:cNvPicPr>
          <p:nvPr/>
        </p:nvPicPr>
        <p:blipFill>
          <a:blip r:embed="rId5"/>
          <a:stretch>
            <a:fillRect/>
          </a:stretch>
        </p:blipFill>
        <p:spPr>
          <a:xfrm>
            <a:off x="429280" y="2864868"/>
            <a:ext cx="6430562" cy="1022484"/>
          </a:xfrm>
          <a:prstGeom prst="rect">
            <a:avLst/>
          </a:prstGeom>
          <a:ln>
            <a:noFill/>
          </a:ln>
          <a:effectLst>
            <a:outerShdw blurRad="292100" dist="139700" dir="2700000" algn="tl" rotWithShape="0">
              <a:srgbClr val="333333">
                <a:alpha val="65000"/>
              </a:srgbClr>
            </a:outerShdw>
          </a:effectLst>
        </p:spPr>
      </p:pic>
      <p:pic>
        <p:nvPicPr>
          <p:cNvPr id="25" name="Image 24">
            <a:extLst>
              <a:ext uri="{FF2B5EF4-FFF2-40B4-BE49-F238E27FC236}">
                <a16:creationId xmlns:a16="http://schemas.microsoft.com/office/drawing/2014/main" id="{564B3430-3DA1-4E98-888E-E2F58F15E66B}"/>
              </a:ext>
            </a:extLst>
          </p:cNvPr>
          <p:cNvPicPr>
            <a:picLocks noChangeAspect="1"/>
          </p:cNvPicPr>
          <p:nvPr/>
        </p:nvPicPr>
        <p:blipFill>
          <a:blip r:embed="rId6"/>
          <a:stretch>
            <a:fillRect/>
          </a:stretch>
        </p:blipFill>
        <p:spPr>
          <a:xfrm>
            <a:off x="418517" y="3990149"/>
            <a:ext cx="6457921" cy="904231"/>
          </a:xfrm>
          <a:prstGeom prst="rect">
            <a:avLst/>
          </a:prstGeom>
          <a:ln>
            <a:noFill/>
          </a:ln>
          <a:effectLst>
            <a:outerShdw blurRad="292100" dist="139700" dir="2700000" algn="tl" rotWithShape="0">
              <a:srgbClr val="333333">
                <a:alpha val="65000"/>
              </a:srgbClr>
            </a:outerShdw>
          </a:effectLst>
        </p:spPr>
      </p:pic>
      <p:grpSp>
        <p:nvGrpSpPr>
          <p:cNvPr id="29" name="Groupe 28">
            <a:extLst>
              <a:ext uri="{FF2B5EF4-FFF2-40B4-BE49-F238E27FC236}">
                <a16:creationId xmlns:a16="http://schemas.microsoft.com/office/drawing/2014/main" id="{F92E5899-3D86-4119-B86D-157A5D126FE2}"/>
              </a:ext>
            </a:extLst>
          </p:cNvPr>
          <p:cNvGrpSpPr/>
          <p:nvPr/>
        </p:nvGrpSpPr>
        <p:grpSpPr>
          <a:xfrm>
            <a:off x="7244862" y="2029140"/>
            <a:ext cx="4587801" cy="3377769"/>
            <a:chOff x="7244862" y="1565695"/>
            <a:chExt cx="4587801" cy="3377769"/>
          </a:xfrm>
        </p:grpSpPr>
        <p:pic>
          <p:nvPicPr>
            <p:cNvPr id="26" name="Image 25">
              <a:extLst>
                <a:ext uri="{FF2B5EF4-FFF2-40B4-BE49-F238E27FC236}">
                  <a16:creationId xmlns:a16="http://schemas.microsoft.com/office/drawing/2014/main" id="{CFE693BB-FC95-4C3D-B6D5-6EE779F3940A}"/>
                </a:ext>
              </a:extLst>
            </p:cNvPr>
            <p:cNvPicPr>
              <a:picLocks noChangeAspect="1"/>
            </p:cNvPicPr>
            <p:nvPr/>
          </p:nvPicPr>
          <p:blipFill rotWithShape="1">
            <a:blip r:embed="rId7"/>
            <a:srcRect l="35375" t="-263" r="38485" b="94581"/>
            <a:stretch/>
          </p:blipFill>
          <p:spPr>
            <a:xfrm>
              <a:off x="8366573" y="1565695"/>
              <a:ext cx="2344375" cy="294813"/>
            </a:xfrm>
            <a:prstGeom prst="rect">
              <a:avLst/>
            </a:prstGeom>
          </p:spPr>
        </p:pic>
        <p:pic>
          <p:nvPicPr>
            <p:cNvPr id="27" name="Image 26">
              <a:extLst>
                <a:ext uri="{FF2B5EF4-FFF2-40B4-BE49-F238E27FC236}">
                  <a16:creationId xmlns:a16="http://schemas.microsoft.com/office/drawing/2014/main" id="{E3BB0AFE-3165-469E-A003-909AABF0333F}"/>
                </a:ext>
              </a:extLst>
            </p:cNvPr>
            <p:cNvPicPr>
              <a:picLocks noChangeAspect="1"/>
            </p:cNvPicPr>
            <p:nvPr/>
          </p:nvPicPr>
          <p:blipFill rotWithShape="1">
            <a:blip r:embed="rId7"/>
            <a:srcRect t="12282" r="48845" b="27849"/>
            <a:stretch/>
          </p:blipFill>
          <p:spPr>
            <a:xfrm>
              <a:off x="7244862" y="1837574"/>
              <a:ext cx="4587801" cy="3105890"/>
            </a:xfrm>
            <a:prstGeom prst="rect">
              <a:avLst/>
            </a:prstGeom>
          </p:spPr>
        </p:pic>
      </p:grpSp>
      <p:pic>
        <p:nvPicPr>
          <p:cNvPr id="31" name="Image 30">
            <a:extLst>
              <a:ext uri="{FF2B5EF4-FFF2-40B4-BE49-F238E27FC236}">
                <a16:creationId xmlns:a16="http://schemas.microsoft.com/office/drawing/2014/main" id="{632C6974-6647-41AE-BABE-BA6C998AA736}"/>
              </a:ext>
            </a:extLst>
          </p:cNvPr>
          <p:cNvPicPr>
            <a:picLocks noChangeAspect="1"/>
          </p:cNvPicPr>
          <p:nvPr/>
        </p:nvPicPr>
        <p:blipFill>
          <a:blip r:embed="rId8"/>
          <a:stretch>
            <a:fillRect/>
          </a:stretch>
        </p:blipFill>
        <p:spPr>
          <a:xfrm>
            <a:off x="430482" y="4997177"/>
            <a:ext cx="6457921" cy="1032284"/>
          </a:xfrm>
          <a:prstGeom prst="rect">
            <a:avLst/>
          </a:prstGeom>
          <a:ln>
            <a:noFill/>
          </a:ln>
          <a:effectLst>
            <a:outerShdw blurRad="292100" dist="139700" dir="2700000" algn="tl" rotWithShape="0">
              <a:srgbClr val="333333">
                <a:alpha val="65000"/>
              </a:srgbClr>
            </a:outerShdw>
          </a:effectLst>
        </p:spPr>
      </p:pic>
      <p:sp>
        <p:nvSpPr>
          <p:cNvPr id="32" name="ZoneTexte 31">
            <a:extLst>
              <a:ext uri="{FF2B5EF4-FFF2-40B4-BE49-F238E27FC236}">
                <a16:creationId xmlns:a16="http://schemas.microsoft.com/office/drawing/2014/main" id="{BC4710B6-592D-4658-A501-9BB02C2FF4B9}"/>
              </a:ext>
            </a:extLst>
          </p:cNvPr>
          <p:cNvSpPr txBox="1"/>
          <p:nvPr/>
        </p:nvSpPr>
        <p:spPr>
          <a:xfrm>
            <a:off x="7807569" y="5703536"/>
            <a:ext cx="4384431" cy="400110"/>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1050 images, une image par échantillon</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504257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8843E938-A1BA-41F9-BE60-E9EE28B06923}"/>
              </a:ext>
            </a:extLst>
          </p:cNvPr>
          <p:cNvGrpSpPr/>
          <p:nvPr/>
        </p:nvGrpSpPr>
        <p:grpSpPr>
          <a:xfrm>
            <a:off x="9806803" y="205577"/>
            <a:ext cx="2227800" cy="856800"/>
            <a:chOff x="4652221" y="4194546"/>
            <a:chExt cx="2227800" cy="856800"/>
          </a:xfrm>
        </p:grpSpPr>
        <p:sp>
          <p:nvSpPr>
            <p:cNvPr id="36" name="Google Shape;189;p19">
              <a:extLst>
                <a:ext uri="{FF2B5EF4-FFF2-40B4-BE49-F238E27FC236}">
                  <a16:creationId xmlns:a16="http://schemas.microsoft.com/office/drawing/2014/main" id="{9D418909-54D5-4AA1-A27F-990BC9CED6CD}"/>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3;p19">
              <a:extLst>
                <a:ext uri="{FF2B5EF4-FFF2-40B4-BE49-F238E27FC236}">
                  <a16:creationId xmlns:a16="http://schemas.microsoft.com/office/drawing/2014/main" id="{D02367FD-389A-4F4E-BD89-9D4E750E44DF}"/>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38" name="Google Shape;197;p19">
              <a:extLst>
                <a:ext uri="{FF2B5EF4-FFF2-40B4-BE49-F238E27FC236}">
                  <a16:creationId xmlns:a16="http://schemas.microsoft.com/office/drawing/2014/main" id="{F8F9D55D-16ED-428A-B04F-DAC90BD9AF06}"/>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9" name="Google Shape;204;p19">
              <a:extLst>
                <a:ext uri="{FF2B5EF4-FFF2-40B4-BE49-F238E27FC236}">
                  <a16:creationId xmlns:a16="http://schemas.microsoft.com/office/drawing/2014/main" id="{1F477947-589F-4899-A42B-6B8DDAB316FC}"/>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40" name="Image 39">
              <a:extLst>
                <a:ext uri="{FF2B5EF4-FFF2-40B4-BE49-F238E27FC236}">
                  <a16:creationId xmlns:a16="http://schemas.microsoft.com/office/drawing/2014/main" id="{7D5DB395-266E-4C8E-98D1-7D25688CF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126220" cy="648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Différentes étapes pour traiter les images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6" name="Image 5">
            <a:extLst>
              <a:ext uri="{FF2B5EF4-FFF2-40B4-BE49-F238E27FC236}">
                <a16:creationId xmlns:a16="http://schemas.microsoft.com/office/drawing/2014/main" id="{A3970022-A8D9-4646-B8DB-C2B1ED2DF58F}"/>
              </a:ext>
            </a:extLst>
          </p:cNvPr>
          <p:cNvPicPr>
            <a:picLocks noChangeAspect="1"/>
          </p:cNvPicPr>
          <p:nvPr/>
        </p:nvPicPr>
        <p:blipFill>
          <a:blip r:embed="rId4"/>
          <a:stretch>
            <a:fillRect/>
          </a:stretch>
        </p:blipFill>
        <p:spPr>
          <a:xfrm>
            <a:off x="3478704" y="2659969"/>
            <a:ext cx="4438179" cy="3347765"/>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BC727482-FA5F-437C-9EF0-D061AF7E8B26}"/>
              </a:ext>
            </a:extLst>
          </p:cNvPr>
          <p:cNvPicPr>
            <a:picLocks noChangeAspect="1"/>
          </p:cNvPicPr>
          <p:nvPr/>
        </p:nvPicPr>
        <p:blipFill>
          <a:blip r:embed="rId5"/>
          <a:stretch>
            <a:fillRect/>
          </a:stretch>
        </p:blipFill>
        <p:spPr>
          <a:xfrm>
            <a:off x="8118776" y="1428234"/>
            <a:ext cx="2385694" cy="2691711"/>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3AC673C8-5135-42D1-AD04-64976F880CE5}"/>
              </a:ext>
            </a:extLst>
          </p:cNvPr>
          <p:cNvPicPr>
            <a:picLocks noChangeAspect="1"/>
          </p:cNvPicPr>
          <p:nvPr/>
        </p:nvPicPr>
        <p:blipFill>
          <a:blip r:embed="rId6"/>
          <a:stretch>
            <a:fillRect/>
          </a:stretch>
        </p:blipFill>
        <p:spPr>
          <a:xfrm>
            <a:off x="9757838" y="3404126"/>
            <a:ext cx="2327895" cy="2696115"/>
          </a:xfrm>
          <a:prstGeom prst="rect">
            <a:avLst/>
          </a:prstGeom>
          <a:ln>
            <a:noFill/>
          </a:ln>
          <a:effectLst>
            <a:outerShdw blurRad="292100" dist="139700" dir="2700000" algn="tl" rotWithShape="0">
              <a:srgbClr val="333333">
                <a:alpha val="65000"/>
              </a:srgbClr>
            </a:outerShdw>
          </a:effectLst>
        </p:spPr>
      </p:pic>
      <p:grpSp>
        <p:nvGrpSpPr>
          <p:cNvPr id="14" name="Groupe 13">
            <a:extLst>
              <a:ext uri="{FF2B5EF4-FFF2-40B4-BE49-F238E27FC236}">
                <a16:creationId xmlns:a16="http://schemas.microsoft.com/office/drawing/2014/main" id="{8C81FDD1-BA3B-40B2-BF66-094D6AFB869C}"/>
              </a:ext>
            </a:extLst>
          </p:cNvPr>
          <p:cNvGrpSpPr/>
          <p:nvPr/>
        </p:nvGrpSpPr>
        <p:grpSpPr>
          <a:xfrm>
            <a:off x="358858" y="1320133"/>
            <a:ext cx="2917953" cy="427272"/>
            <a:chOff x="377906" y="1659552"/>
            <a:chExt cx="2917953" cy="427272"/>
          </a:xfrm>
        </p:grpSpPr>
        <p:sp>
          <p:nvSpPr>
            <p:cNvPr id="41" name="ZoneTexte 40">
              <a:extLst>
                <a:ext uri="{FF2B5EF4-FFF2-40B4-BE49-F238E27FC236}">
                  <a16:creationId xmlns:a16="http://schemas.microsoft.com/office/drawing/2014/main" id="{491CC46D-4BE5-40D2-87B7-523CC992BD88}"/>
                </a:ext>
              </a:extLst>
            </p:cNvPr>
            <p:cNvSpPr txBox="1"/>
            <p:nvPr/>
          </p:nvSpPr>
          <p:spPr>
            <a:xfrm>
              <a:off x="835633" y="1659552"/>
              <a:ext cx="2460226" cy="400110"/>
            </a:xfrm>
            <a:prstGeom prst="rect">
              <a:avLst/>
            </a:prstGeom>
            <a:noFill/>
          </p:spPr>
          <p:txBody>
            <a:bodyPr wrap="square">
              <a:spAutoFit/>
            </a:bodyPr>
            <a:lstStyle/>
            <a:p>
              <a:r>
                <a:rPr lang="fr-FR" sz="2000" b="1" u="none" strike="noStrike" dirty="0">
                  <a:solidFill>
                    <a:srgbClr val="000000"/>
                  </a:solidFill>
                  <a:effectLst/>
                  <a:latin typeface="Google Sans"/>
                </a:rPr>
                <a:t>Réduction de taille</a:t>
              </a:r>
            </a:p>
          </p:txBody>
        </p:sp>
        <p:pic>
          <p:nvPicPr>
            <p:cNvPr id="42" name="Image 41">
              <a:extLst>
                <a:ext uri="{FF2B5EF4-FFF2-40B4-BE49-F238E27FC236}">
                  <a16:creationId xmlns:a16="http://schemas.microsoft.com/office/drawing/2014/main" id="{EC7D88EC-0ED2-4067-A84E-BAADF1692ADC}"/>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1659552"/>
              <a:ext cx="457727" cy="427272"/>
            </a:xfrm>
            <a:prstGeom prst="rect">
              <a:avLst/>
            </a:prstGeom>
          </p:spPr>
        </p:pic>
      </p:grpSp>
      <p:grpSp>
        <p:nvGrpSpPr>
          <p:cNvPr id="20" name="Groupe 19">
            <a:extLst>
              <a:ext uri="{FF2B5EF4-FFF2-40B4-BE49-F238E27FC236}">
                <a16:creationId xmlns:a16="http://schemas.microsoft.com/office/drawing/2014/main" id="{473E8F0B-F75B-4143-BC44-80C4616F5767}"/>
              </a:ext>
            </a:extLst>
          </p:cNvPr>
          <p:cNvGrpSpPr/>
          <p:nvPr/>
        </p:nvGrpSpPr>
        <p:grpSpPr>
          <a:xfrm>
            <a:off x="358858" y="1908901"/>
            <a:ext cx="3862497" cy="427272"/>
            <a:chOff x="377906" y="2264494"/>
            <a:chExt cx="3862497" cy="427272"/>
          </a:xfrm>
        </p:grpSpPr>
        <p:sp>
          <p:nvSpPr>
            <p:cNvPr id="44" name="ZoneTexte 43">
              <a:extLst>
                <a:ext uri="{FF2B5EF4-FFF2-40B4-BE49-F238E27FC236}">
                  <a16:creationId xmlns:a16="http://schemas.microsoft.com/office/drawing/2014/main" id="{08918F89-4B18-4837-8A66-AAC1754C91FD}"/>
                </a:ext>
              </a:extLst>
            </p:cNvPr>
            <p:cNvSpPr txBox="1"/>
            <p:nvPr/>
          </p:nvSpPr>
          <p:spPr>
            <a:xfrm>
              <a:off x="835632" y="2264494"/>
              <a:ext cx="3404771" cy="400110"/>
            </a:xfrm>
            <a:prstGeom prst="rect">
              <a:avLst/>
            </a:prstGeom>
            <a:noFill/>
          </p:spPr>
          <p:txBody>
            <a:bodyPr wrap="square">
              <a:spAutoFit/>
            </a:bodyPr>
            <a:lstStyle/>
            <a:p>
              <a:r>
                <a:rPr lang="fr-FR" sz="2000" b="1" u="none" strike="noStrike" dirty="0">
                  <a:solidFill>
                    <a:srgbClr val="000000"/>
                  </a:solidFill>
                  <a:effectLst/>
                  <a:latin typeface="Google Sans"/>
                </a:rPr>
                <a:t>Normalisation d’histogramme</a:t>
              </a:r>
            </a:p>
          </p:txBody>
        </p:sp>
        <p:pic>
          <p:nvPicPr>
            <p:cNvPr id="45" name="Image 44">
              <a:extLst>
                <a:ext uri="{FF2B5EF4-FFF2-40B4-BE49-F238E27FC236}">
                  <a16:creationId xmlns:a16="http://schemas.microsoft.com/office/drawing/2014/main" id="{0A05CBF3-FF09-4E6B-8CA9-F05FF9D8BC2F}"/>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2264494"/>
              <a:ext cx="457727" cy="427272"/>
            </a:xfrm>
            <a:prstGeom prst="rect">
              <a:avLst/>
            </a:prstGeom>
          </p:spPr>
        </p:pic>
      </p:grpSp>
      <p:grpSp>
        <p:nvGrpSpPr>
          <p:cNvPr id="50" name="Groupe 49">
            <a:extLst>
              <a:ext uri="{FF2B5EF4-FFF2-40B4-BE49-F238E27FC236}">
                <a16:creationId xmlns:a16="http://schemas.microsoft.com/office/drawing/2014/main" id="{2E660808-5837-4D21-82BA-A4EF8EEDBBEA}"/>
              </a:ext>
            </a:extLst>
          </p:cNvPr>
          <p:cNvGrpSpPr/>
          <p:nvPr/>
        </p:nvGrpSpPr>
        <p:grpSpPr>
          <a:xfrm>
            <a:off x="358858" y="2497669"/>
            <a:ext cx="3159115" cy="427272"/>
            <a:chOff x="377906" y="2842274"/>
            <a:chExt cx="3159115" cy="427272"/>
          </a:xfrm>
        </p:grpSpPr>
        <p:sp>
          <p:nvSpPr>
            <p:cNvPr id="46" name="ZoneTexte 45">
              <a:extLst>
                <a:ext uri="{FF2B5EF4-FFF2-40B4-BE49-F238E27FC236}">
                  <a16:creationId xmlns:a16="http://schemas.microsoft.com/office/drawing/2014/main" id="{0C84814A-4175-4700-8956-DBA394232E28}"/>
                </a:ext>
              </a:extLst>
            </p:cNvPr>
            <p:cNvSpPr txBox="1"/>
            <p:nvPr/>
          </p:nvSpPr>
          <p:spPr>
            <a:xfrm>
              <a:off x="835633" y="2842274"/>
              <a:ext cx="2701388" cy="400110"/>
            </a:xfrm>
            <a:prstGeom prst="rect">
              <a:avLst/>
            </a:prstGeom>
            <a:noFill/>
          </p:spPr>
          <p:txBody>
            <a:bodyPr wrap="square">
              <a:spAutoFit/>
            </a:bodyPr>
            <a:lstStyle/>
            <a:p>
              <a:r>
                <a:rPr lang="fr-FR" sz="2000" b="1" u="none" strike="noStrike" dirty="0">
                  <a:solidFill>
                    <a:srgbClr val="000000"/>
                  </a:solidFill>
                  <a:effectLst/>
                  <a:latin typeface="Google Sans"/>
                </a:rPr>
                <a:t>Transformation en gris</a:t>
              </a:r>
            </a:p>
          </p:txBody>
        </p:sp>
        <p:pic>
          <p:nvPicPr>
            <p:cNvPr id="47" name="Image 46">
              <a:extLst>
                <a:ext uri="{FF2B5EF4-FFF2-40B4-BE49-F238E27FC236}">
                  <a16:creationId xmlns:a16="http://schemas.microsoft.com/office/drawing/2014/main" id="{CE72FB55-B274-4778-8D19-DD7D8EDE1CC3}"/>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2842274"/>
              <a:ext cx="457727" cy="427272"/>
            </a:xfrm>
            <a:prstGeom prst="rect">
              <a:avLst/>
            </a:prstGeom>
          </p:spPr>
        </p:pic>
      </p:grpSp>
      <p:grpSp>
        <p:nvGrpSpPr>
          <p:cNvPr id="51" name="Groupe 50">
            <a:extLst>
              <a:ext uri="{FF2B5EF4-FFF2-40B4-BE49-F238E27FC236}">
                <a16:creationId xmlns:a16="http://schemas.microsoft.com/office/drawing/2014/main" id="{7513D796-C436-4914-9107-1325328D43D8}"/>
              </a:ext>
            </a:extLst>
          </p:cNvPr>
          <p:cNvGrpSpPr/>
          <p:nvPr/>
        </p:nvGrpSpPr>
        <p:grpSpPr>
          <a:xfrm>
            <a:off x="358858" y="3086438"/>
            <a:ext cx="2937001" cy="427272"/>
            <a:chOff x="358858" y="3425857"/>
            <a:chExt cx="2937001" cy="427272"/>
          </a:xfrm>
        </p:grpSpPr>
        <p:sp>
          <p:nvSpPr>
            <p:cNvPr id="48" name="ZoneTexte 47">
              <a:extLst>
                <a:ext uri="{FF2B5EF4-FFF2-40B4-BE49-F238E27FC236}">
                  <a16:creationId xmlns:a16="http://schemas.microsoft.com/office/drawing/2014/main" id="{D778D12D-C66B-4B59-A73A-8EB1EE037BEC}"/>
                </a:ext>
              </a:extLst>
            </p:cNvPr>
            <p:cNvSpPr txBox="1"/>
            <p:nvPr/>
          </p:nvSpPr>
          <p:spPr>
            <a:xfrm>
              <a:off x="816584" y="3425857"/>
              <a:ext cx="2479275" cy="400110"/>
            </a:xfrm>
            <a:prstGeom prst="rect">
              <a:avLst/>
            </a:prstGeom>
            <a:noFill/>
          </p:spPr>
          <p:txBody>
            <a:bodyPr wrap="square">
              <a:spAutoFit/>
            </a:bodyPr>
            <a:lstStyle/>
            <a:p>
              <a:r>
                <a:rPr lang="fr-FR" sz="2000" b="1" u="none" strike="noStrike" dirty="0">
                  <a:solidFill>
                    <a:srgbClr val="000000"/>
                  </a:solidFill>
                  <a:effectLst/>
                  <a:latin typeface="Google Sans"/>
                </a:rPr>
                <a:t>Réduction de bruit</a:t>
              </a:r>
            </a:p>
          </p:txBody>
        </p:sp>
        <p:pic>
          <p:nvPicPr>
            <p:cNvPr id="49" name="Image 48">
              <a:extLst>
                <a:ext uri="{FF2B5EF4-FFF2-40B4-BE49-F238E27FC236}">
                  <a16:creationId xmlns:a16="http://schemas.microsoft.com/office/drawing/2014/main" id="{D47EC2BE-62A1-48AE-9F67-E85CA721B6AC}"/>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3425857"/>
              <a:ext cx="457727" cy="427272"/>
            </a:xfrm>
            <a:prstGeom prst="rect">
              <a:avLst/>
            </a:prstGeom>
          </p:spPr>
        </p:pic>
      </p:grpSp>
    </p:spTree>
    <p:extLst>
      <p:ext uri="{BB962C8B-B14F-4D97-AF65-F5344CB8AC3E}">
        <p14:creationId xmlns:p14="http://schemas.microsoft.com/office/powerpoint/2010/main" val="105368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ln>
                  <a:solidFill>
                    <a:srgbClr val="7451EB"/>
                  </a:solidFill>
                </a:ln>
                <a:solidFill>
                  <a:srgbClr val="7451EB"/>
                </a:solidFill>
                <a:effectLst>
                  <a:outerShdw blurRad="38100" dist="38100" dir="2700000" algn="tl">
                    <a:srgbClr val="000000">
                      <a:alpha val="43137"/>
                    </a:srgbClr>
                  </a:outerShdw>
                </a:effectLst>
                <a:latin typeface="Google Sans"/>
              </a:rPr>
              <a:t>Mission</a:t>
            </a:r>
            <a:endParaRPr lang="es-419" sz="5400" b="1" u="sng" dirty="0">
              <a:ln>
                <a:solidFill>
                  <a:srgbClr val="7451EB"/>
                </a:solidFill>
              </a:ln>
              <a:solidFill>
                <a:srgbClr val="7451EB"/>
              </a:solidFill>
              <a:effectLst>
                <a:outerShdw blurRad="38100" dist="38100" dir="2700000" algn="tl">
                  <a:srgbClr val="000000">
                    <a:alpha val="43137"/>
                  </a:srgbClr>
                </a:outerShdw>
              </a:effectLst>
              <a:latin typeface="Google Sans"/>
            </a:endParaRP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1.</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CAD4C5DC-5A45-4E80-881C-3766D4D1DDB9}"/>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7 –implémentation d’un modèle de </a:t>
            </a:r>
            <a:r>
              <a:rPr lang="fr-FR" sz="1400" dirty="0" err="1">
                <a:ln>
                  <a:solidFill>
                    <a:srgbClr val="7451EB"/>
                  </a:solidFill>
                </a:ln>
                <a:solidFill>
                  <a:srgbClr val="7451EB"/>
                </a:solidFill>
                <a:latin typeface="Calibri Light (En-têtes)"/>
              </a:rPr>
              <a:t>scoring</a:t>
            </a:r>
            <a:endParaRPr lang="fr-FR" sz="1400" dirty="0">
              <a:ln>
                <a:solidFill>
                  <a:srgbClr val="7451EB"/>
                </a:solidFill>
              </a:ln>
              <a:solidFill>
                <a:srgbClr val="7451EB"/>
              </a:solidFill>
              <a:latin typeface="Calibri Light (En-têtes)"/>
            </a:endParaRPr>
          </a:p>
        </p:txBody>
      </p:sp>
      <p:grpSp>
        <p:nvGrpSpPr>
          <p:cNvPr id="22" name="Groupe 21">
            <a:extLst>
              <a:ext uri="{FF2B5EF4-FFF2-40B4-BE49-F238E27FC236}">
                <a16:creationId xmlns:a16="http://schemas.microsoft.com/office/drawing/2014/main" id="{40CE7445-9B03-4C52-B22A-5249782BD092}"/>
              </a:ext>
            </a:extLst>
          </p:cNvPr>
          <p:cNvGrpSpPr/>
          <p:nvPr/>
        </p:nvGrpSpPr>
        <p:grpSpPr>
          <a:xfrm>
            <a:off x="3951668" y="5975261"/>
            <a:ext cx="4288665" cy="425012"/>
            <a:chOff x="3617890" y="5975261"/>
            <a:chExt cx="4288665" cy="425012"/>
          </a:xfrm>
        </p:grpSpPr>
        <p:cxnSp>
          <p:nvCxnSpPr>
            <p:cNvPr id="23" name="Straight Connector 21">
              <a:extLst>
                <a:ext uri="{FF2B5EF4-FFF2-40B4-BE49-F238E27FC236}">
                  <a16:creationId xmlns:a16="http://schemas.microsoft.com/office/drawing/2014/main" id="{1BF863A3-B26B-4426-8718-A764A0A5B895}"/>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19">
              <a:extLst>
                <a:ext uri="{FF2B5EF4-FFF2-40B4-BE49-F238E27FC236}">
                  <a16:creationId xmlns:a16="http://schemas.microsoft.com/office/drawing/2014/main" id="{4D624A73-DE16-480C-8638-C171BA58BF87}"/>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a:extLst>
                <a:ext uri="{FF2B5EF4-FFF2-40B4-BE49-F238E27FC236}">
                  <a16:creationId xmlns:a16="http://schemas.microsoft.com/office/drawing/2014/main" id="{E679A85D-11CE-4CE7-8149-8157C0FF063E}"/>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2">
              <a:extLst>
                <a:ext uri="{FF2B5EF4-FFF2-40B4-BE49-F238E27FC236}">
                  <a16:creationId xmlns:a16="http://schemas.microsoft.com/office/drawing/2014/main" id="{76B42F69-F76C-4C14-B519-2828706130D5}"/>
                </a:ext>
              </a:extLst>
            </p:cNvPr>
            <p:cNvCxnSpPr>
              <a:stCxn id="24" idx="6"/>
              <a:endCxn id="2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28" name="Oval 23">
              <a:extLst>
                <a:ext uri="{FF2B5EF4-FFF2-40B4-BE49-F238E27FC236}">
                  <a16:creationId xmlns:a16="http://schemas.microsoft.com/office/drawing/2014/main" id="{8ED5DB18-EC3E-4F0A-B984-92FF6E997CF4}"/>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24">
              <a:extLst>
                <a:ext uri="{FF2B5EF4-FFF2-40B4-BE49-F238E27FC236}">
                  <a16:creationId xmlns:a16="http://schemas.microsoft.com/office/drawing/2014/main" id="{56B7ED32-8A44-4142-9846-7A92DC0C4A45}"/>
                </a:ext>
              </a:extLst>
            </p:cNvPr>
            <p:cNvCxnSpPr>
              <a:endCxn id="28"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6" name="Oval 11">
              <a:extLst>
                <a:ext uri="{FF2B5EF4-FFF2-40B4-BE49-F238E27FC236}">
                  <a16:creationId xmlns:a16="http://schemas.microsoft.com/office/drawing/2014/main" id="{00B1E51D-FE0E-4E6C-BE7D-ED42E019CFCD}"/>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6">
              <a:extLst>
                <a:ext uri="{FF2B5EF4-FFF2-40B4-BE49-F238E27FC236}">
                  <a16:creationId xmlns:a16="http://schemas.microsoft.com/office/drawing/2014/main" id="{8B5DC16B-07A4-43FB-8828-D7766CD4FCA8}"/>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23">
              <a:extLst>
                <a:ext uri="{FF2B5EF4-FFF2-40B4-BE49-F238E27FC236}">
                  <a16:creationId xmlns:a16="http://schemas.microsoft.com/office/drawing/2014/main" id="{D443799B-B912-4E68-BB9A-F3C491C59138}"/>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24">
              <a:extLst>
                <a:ext uri="{FF2B5EF4-FFF2-40B4-BE49-F238E27FC236}">
                  <a16:creationId xmlns:a16="http://schemas.microsoft.com/office/drawing/2014/main" id="{962AA327-0A13-405A-8463-312F0D3338BE}"/>
                </a:ext>
              </a:extLst>
            </p:cNvPr>
            <p:cNvCxnSpPr>
              <a:endCxn id="39"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648EE423-00BD-4DB4-A96D-F67A0934474F}"/>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4C1D47AA-41B4-480E-9088-C5BB62C9A1C7}"/>
                </a:ext>
              </a:extLst>
            </p:cNvPr>
            <p:cNvCxnSpPr>
              <a:endCxn id="41"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11">
              <a:extLst>
                <a:ext uri="{FF2B5EF4-FFF2-40B4-BE49-F238E27FC236}">
                  <a16:creationId xmlns:a16="http://schemas.microsoft.com/office/drawing/2014/main" id="{2064A2F7-F9C5-44D9-A0C0-540EF3A36093}"/>
                </a:ext>
              </a:extLst>
            </p:cNvPr>
            <p:cNvSpPr/>
            <p:nvPr/>
          </p:nvSpPr>
          <p:spPr>
            <a:xfrm>
              <a:off x="3617890" y="5985995"/>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16">
              <a:extLst>
                <a:ext uri="{FF2B5EF4-FFF2-40B4-BE49-F238E27FC236}">
                  <a16:creationId xmlns:a16="http://schemas.microsoft.com/office/drawing/2014/main" id="{B2658685-4F98-4125-924C-67F868717C18}"/>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
        <p:nvSpPr>
          <p:cNvPr id="27" name="Rectangle 26">
            <a:extLst>
              <a:ext uri="{FF2B5EF4-FFF2-40B4-BE49-F238E27FC236}">
                <a16:creationId xmlns:a16="http://schemas.microsoft.com/office/drawing/2014/main" id="{7122A993-DCC6-4DC8-BED8-F1FF621F21C5}"/>
              </a:ext>
            </a:extLst>
          </p:cNvPr>
          <p:cNvSpPr/>
          <p:nvPr/>
        </p:nvSpPr>
        <p:spPr>
          <a:xfrm>
            <a:off x="3300718" y="5954431"/>
            <a:ext cx="5084746" cy="30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44338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CA61E31-126C-4708-9677-7B676392026B}"/>
              </a:ext>
            </a:extLst>
          </p:cNvPr>
          <p:cNvGrpSpPr/>
          <p:nvPr/>
        </p:nvGrpSpPr>
        <p:grpSpPr>
          <a:xfrm>
            <a:off x="9803427" y="198298"/>
            <a:ext cx="2227800" cy="856800"/>
            <a:chOff x="6638029" y="4191123"/>
            <a:chExt cx="2227800" cy="856800"/>
          </a:xfrm>
        </p:grpSpPr>
        <p:sp>
          <p:nvSpPr>
            <p:cNvPr id="29" name="Google Shape;189;p19">
              <a:extLst>
                <a:ext uri="{FF2B5EF4-FFF2-40B4-BE49-F238E27FC236}">
                  <a16:creationId xmlns:a16="http://schemas.microsoft.com/office/drawing/2014/main" id="{7BCB4155-B858-451D-9578-6A2468E4C469}"/>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3;p19">
              <a:extLst>
                <a:ext uri="{FF2B5EF4-FFF2-40B4-BE49-F238E27FC236}">
                  <a16:creationId xmlns:a16="http://schemas.microsoft.com/office/drawing/2014/main" id="{CFA9516B-B183-4801-9BC0-BCC23BD62F47}"/>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31" name="Google Shape;197;p19">
              <a:extLst>
                <a:ext uri="{FF2B5EF4-FFF2-40B4-BE49-F238E27FC236}">
                  <a16:creationId xmlns:a16="http://schemas.microsoft.com/office/drawing/2014/main" id="{4A46B096-32D3-4272-B0A8-D1E8F9FD02B0}"/>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2" name="Google Shape;204;p19">
              <a:extLst>
                <a:ext uri="{FF2B5EF4-FFF2-40B4-BE49-F238E27FC236}">
                  <a16:creationId xmlns:a16="http://schemas.microsoft.com/office/drawing/2014/main" id="{58CBB15C-CA82-4E37-ACDF-EB8C569E5F2D}"/>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4" name="Image 33">
              <a:extLst>
                <a:ext uri="{FF2B5EF4-FFF2-40B4-BE49-F238E27FC236}">
                  <a16:creationId xmlns:a16="http://schemas.microsoft.com/office/drawing/2014/main" id="{41A07952-56BF-4D0B-9A1D-2B9A7F560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126220" cy="648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SIFT et ORB</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13" name="Image 12">
            <a:extLst>
              <a:ext uri="{FF2B5EF4-FFF2-40B4-BE49-F238E27FC236}">
                <a16:creationId xmlns:a16="http://schemas.microsoft.com/office/drawing/2014/main" id="{BEB7C243-6C91-4654-BFA0-86D260AC0235}"/>
              </a:ext>
            </a:extLst>
          </p:cNvPr>
          <p:cNvPicPr>
            <a:picLocks noChangeAspect="1"/>
          </p:cNvPicPr>
          <p:nvPr/>
        </p:nvPicPr>
        <p:blipFill rotWithShape="1">
          <a:blip r:embed="rId4"/>
          <a:srcRect l="60536"/>
          <a:stretch/>
        </p:blipFill>
        <p:spPr>
          <a:xfrm>
            <a:off x="3411419" y="1604909"/>
            <a:ext cx="2235650" cy="3237195"/>
          </a:xfrm>
          <a:prstGeom prst="rect">
            <a:avLst/>
          </a:prstGeom>
        </p:spPr>
      </p:pic>
      <p:pic>
        <p:nvPicPr>
          <p:cNvPr id="52" name="Image 51">
            <a:extLst>
              <a:ext uri="{FF2B5EF4-FFF2-40B4-BE49-F238E27FC236}">
                <a16:creationId xmlns:a16="http://schemas.microsoft.com/office/drawing/2014/main" id="{9AC6CAF3-1B72-4204-9C5B-296FD661030D}"/>
              </a:ext>
            </a:extLst>
          </p:cNvPr>
          <p:cNvPicPr>
            <a:picLocks noChangeAspect="1"/>
          </p:cNvPicPr>
          <p:nvPr/>
        </p:nvPicPr>
        <p:blipFill rotWithShape="1">
          <a:blip r:embed="rId4"/>
          <a:srcRect r="60536"/>
          <a:stretch/>
        </p:blipFill>
        <p:spPr>
          <a:xfrm>
            <a:off x="1175769" y="1604909"/>
            <a:ext cx="2235650" cy="3237195"/>
          </a:xfrm>
          <a:prstGeom prst="rect">
            <a:avLst/>
          </a:prstGeom>
        </p:spPr>
      </p:pic>
      <p:pic>
        <p:nvPicPr>
          <p:cNvPr id="53" name="Image 52">
            <a:extLst>
              <a:ext uri="{FF2B5EF4-FFF2-40B4-BE49-F238E27FC236}">
                <a16:creationId xmlns:a16="http://schemas.microsoft.com/office/drawing/2014/main" id="{0160074C-8826-4F7D-8712-60D4A01B62DC}"/>
              </a:ext>
            </a:extLst>
          </p:cNvPr>
          <p:cNvPicPr>
            <a:picLocks noChangeAspect="1"/>
          </p:cNvPicPr>
          <p:nvPr/>
        </p:nvPicPr>
        <p:blipFill rotWithShape="1">
          <a:blip r:embed="rId5"/>
          <a:srcRect l="64409"/>
          <a:stretch/>
        </p:blipFill>
        <p:spPr>
          <a:xfrm>
            <a:off x="8578171" y="1604909"/>
            <a:ext cx="1960184" cy="3359597"/>
          </a:xfrm>
          <a:prstGeom prst="rect">
            <a:avLst/>
          </a:prstGeom>
        </p:spPr>
      </p:pic>
      <p:pic>
        <p:nvPicPr>
          <p:cNvPr id="19" name="Image 18">
            <a:extLst>
              <a:ext uri="{FF2B5EF4-FFF2-40B4-BE49-F238E27FC236}">
                <a16:creationId xmlns:a16="http://schemas.microsoft.com/office/drawing/2014/main" id="{B7AECFFB-6647-4029-AE8E-23313AC44E28}"/>
              </a:ext>
            </a:extLst>
          </p:cNvPr>
          <p:cNvPicPr>
            <a:picLocks noChangeAspect="1"/>
          </p:cNvPicPr>
          <p:nvPr/>
        </p:nvPicPr>
        <p:blipFill rotWithShape="1">
          <a:blip r:embed="rId5"/>
          <a:srcRect r="64409"/>
          <a:stretch/>
        </p:blipFill>
        <p:spPr>
          <a:xfrm>
            <a:off x="6595019" y="1604909"/>
            <a:ext cx="1960184" cy="3359597"/>
          </a:xfrm>
          <a:prstGeom prst="rect">
            <a:avLst/>
          </a:prstGeom>
        </p:spPr>
      </p:pic>
      <p:sp>
        <p:nvSpPr>
          <p:cNvPr id="55" name="ZoneTexte 54">
            <a:extLst>
              <a:ext uri="{FF2B5EF4-FFF2-40B4-BE49-F238E27FC236}">
                <a16:creationId xmlns:a16="http://schemas.microsoft.com/office/drawing/2014/main" id="{51B3897F-B91F-4E46-B2DC-48B00A494924}"/>
              </a:ext>
            </a:extLst>
          </p:cNvPr>
          <p:cNvSpPr txBox="1"/>
          <p:nvPr/>
        </p:nvSpPr>
        <p:spPr>
          <a:xfrm>
            <a:off x="5187636" y="5411084"/>
            <a:ext cx="7004364"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Pour obtenir des descripteurs, il faut redéfinir la taille des images pour qu’elles soient compatibles, principalement pour ORB</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3462720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CA61E31-126C-4708-9677-7B676392026B}"/>
              </a:ext>
            </a:extLst>
          </p:cNvPr>
          <p:cNvGrpSpPr/>
          <p:nvPr/>
        </p:nvGrpSpPr>
        <p:grpSpPr>
          <a:xfrm>
            <a:off x="9803427" y="198298"/>
            <a:ext cx="2227800" cy="856800"/>
            <a:chOff x="6638029" y="4191123"/>
            <a:chExt cx="2227800" cy="856800"/>
          </a:xfrm>
        </p:grpSpPr>
        <p:sp>
          <p:nvSpPr>
            <p:cNvPr id="29" name="Google Shape;189;p19">
              <a:extLst>
                <a:ext uri="{FF2B5EF4-FFF2-40B4-BE49-F238E27FC236}">
                  <a16:creationId xmlns:a16="http://schemas.microsoft.com/office/drawing/2014/main" id="{7BCB4155-B858-451D-9578-6A2468E4C469}"/>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3;p19">
              <a:extLst>
                <a:ext uri="{FF2B5EF4-FFF2-40B4-BE49-F238E27FC236}">
                  <a16:creationId xmlns:a16="http://schemas.microsoft.com/office/drawing/2014/main" id="{CFA9516B-B183-4801-9BC0-BCC23BD62F47}"/>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31" name="Google Shape;197;p19">
              <a:extLst>
                <a:ext uri="{FF2B5EF4-FFF2-40B4-BE49-F238E27FC236}">
                  <a16:creationId xmlns:a16="http://schemas.microsoft.com/office/drawing/2014/main" id="{4A46B096-32D3-4272-B0A8-D1E8F9FD02B0}"/>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2" name="Google Shape;204;p19">
              <a:extLst>
                <a:ext uri="{FF2B5EF4-FFF2-40B4-BE49-F238E27FC236}">
                  <a16:creationId xmlns:a16="http://schemas.microsoft.com/office/drawing/2014/main" id="{58CBB15C-CA82-4E37-ACDF-EB8C569E5F2D}"/>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4" name="Image 33">
              <a:extLst>
                <a:ext uri="{FF2B5EF4-FFF2-40B4-BE49-F238E27FC236}">
                  <a16:creationId xmlns:a16="http://schemas.microsoft.com/office/drawing/2014/main" id="{41A07952-56BF-4D0B-9A1D-2B9A7F560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0" name="Titre 1">
            <a:extLst>
              <a:ext uri="{FF2B5EF4-FFF2-40B4-BE49-F238E27FC236}">
                <a16:creationId xmlns:a16="http://schemas.microsoft.com/office/drawing/2014/main" id="{22DFFB46-B702-45F5-A2CA-E42B98E6365C}"/>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ln>
                  <a:solidFill>
                    <a:srgbClr val="7451EB"/>
                  </a:solidFill>
                </a:ln>
                <a:solidFill>
                  <a:srgbClr val="7451EB"/>
                </a:solidFill>
                <a:latin typeface="Google Sans"/>
              </a:rPr>
              <a:t>Features</a:t>
            </a:r>
            <a:r>
              <a:rPr lang="fr-FR" sz="4000" b="1" dirty="0">
                <a:ln>
                  <a:solidFill>
                    <a:srgbClr val="7451EB"/>
                  </a:solidFill>
                </a:ln>
                <a:solidFill>
                  <a:srgbClr val="7451EB"/>
                </a:solidFill>
                <a:latin typeface="Google Sans"/>
              </a:rPr>
              <a:t> bases en SIFT</a:t>
            </a:r>
          </a:p>
        </p:txBody>
      </p:sp>
      <p:pic>
        <p:nvPicPr>
          <p:cNvPr id="3" name="Image 2">
            <a:extLst>
              <a:ext uri="{FF2B5EF4-FFF2-40B4-BE49-F238E27FC236}">
                <a16:creationId xmlns:a16="http://schemas.microsoft.com/office/drawing/2014/main" id="{44605E49-4D29-48C8-AB19-72CB1F6A6C94}"/>
              </a:ext>
            </a:extLst>
          </p:cNvPr>
          <p:cNvPicPr>
            <a:picLocks noChangeAspect="1"/>
          </p:cNvPicPr>
          <p:nvPr/>
        </p:nvPicPr>
        <p:blipFill>
          <a:blip r:embed="rId4"/>
          <a:stretch>
            <a:fillRect/>
          </a:stretch>
        </p:blipFill>
        <p:spPr>
          <a:xfrm>
            <a:off x="3685309" y="1317530"/>
            <a:ext cx="8235082" cy="2916334"/>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506E1646-1E61-4AB7-B917-562560520EC8}"/>
              </a:ext>
            </a:extLst>
          </p:cNvPr>
          <p:cNvPicPr>
            <a:picLocks noChangeAspect="1"/>
          </p:cNvPicPr>
          <p:nvPr/>
        </p:nvPicPr>
        <p:blipFill>
          <a:blip r:embed="rId5"/>
          <a:stretch>
            <a:fillRect/>
          </a:stretch>
        </p:blipFill>
        <p:spPr>
          <a:xfrm>
            <a:off x="1544041" y="4361796"/>
            <a:ext cx="10376349" cy="1963501"/>
          </a:xfrm>
          <a:prstGeom prst="rect">
            <a:avLst/>
          </a:prstGeom>
        </p:spPr>
      </p:pic>
      <p:sp>
        <p:nvSpPr>
          <p:cNvPr id="27" name="ZoneTexte 26">
            <a:extLst>
              <a:ext uri="{FF2B5EF4-FFF2-40B4-BE49-F238E27FC236}">
                <a16:creationId xmlns:a16="http://schemas.microsoft.com/office/drawing/2014/main" id="{0240CD02-FA53-457D-9DD4-01F8B6C46B1C}"/>
              </a:ext>
            </a:extLst>
          </p:cNvPr>
          <p:cNvSpPr txBox="1"/>
          <p:nvPr/>
        </p:nvSpPr>
        <p:spPr>
          <a:xfrm>
            <a:off x="816584" y="1320133"/>
            <a:ext cx="2933379" cy="400110"/>
          </a:xfrm>
          <a:prstGeom prst="rect">
            <a:avLst/>
          </a:prstGeom>
          <a:noFill/>
        </p:spPr>
        <p:txBody>
          <a:bodyPr wrap="square">
            <a:spAutoFit/>
          </a:bodyPr>
          <a:lstStyle/>
          <a:p>
            <a:r>
              <a:rPr lang="fr-FR" sz="2000" b="1" u="none" strike="noStrike" dirty="0">
                <a:solidFill>
                  <a:srgbClr val="000000"/>
                </a:solidFill>
                <a:effectLst/>
                <a:latin typeface="Google Sans"/>
              </a:rPr>
              <a:t>Le résultat est 2 </a:t>
            </a:r>
            <a:r>
              <a:rPr lang="fr-FR" sz="2000" b="1" u="none" strike="noStrike" dirty="0" err="1">
                <a:solidFill>
                  <a:srgbClr val="000000"/>
                </a:solidFill>
                <a:effectLst/>
                <a:latin typeface="Google Sans"/>
              </a:rPr>
              <a:t>datasets</a:t>
            </a:r>
            <a:endParaRPr lang="fr-FR" sz="2000" b="1" u="none" strike="noStrike" dirty="0">
              <a:solidFill>
                <a:srgbClr val="000000"/>
              </a:solidFill>
              <a:effectLst/>
              <a:latin typeface="Google Sans"/>
            </a:endParaRPr>
          </a:p>
        </p:txBody>
      </p:sp>
      <p:pic>
        <p:nvPicPr>
          <p:cNvPr id="28" name="Image 27">
            <a:extLst>
              <a:ext uri="{FF2B5EF4-FFF2-40B4-BE49-F238E27FC236}">
                <a16:creationId xmlns:a16="http://schemas.microsoft.com/office/drawing/2014/main" id="{AFE46CC7-2FCF-477A-BED2-4E3192733458}"/>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1320133"/>
            <a:ext cx="457727" cy="427272"/>
          </a:xfrm>
          <a:prstGeom prst="rect">
            <a:avLst/>
          </a:prstGeom>
        </p:spPr>
      </p:pic>
      <p:sp>
        <p:nvSpPr>
          <p:cNvPr id="35" name="ZoneTexte 34">
            <a:extLst>
              <a:ext uri="{FF2B5EF4-FFF2-40B4-BE49-F238E27FC236}">
                <a16:creationId xmlns:a16="http://schemas.microsoft.com/office/drawing/2014/main" id="{9BEF6428-A08C-44F2-A02C-2852762551F8}"/>
              </a:ext>
            </a:extLst>
          </p:cNvPr>
          <p:cNvSpPr txBox="1"/>
          <p:nvPr/>
        </p:nvSpPr>
        <p:spPr>
          <a:xfrm>
            <a:off x="508000" y="1757540"/>
            <a:ext cx="3066474" cy="1754326"/>
          </a:xfrm>
          <a:prstGeom prst="rect">
            <a:avLst/>
          </a:prstGeom>
          <a:noFill/>
        </p:spPr>
        <p:txBody>
          <a:bodyPr wrap="square" rtlCol="0">
            <a:spAutoFit/>
          </a:bodyPr>
          <a:lstStyle/>
          <a:p>
            <a:pPr marL="285750" indent="-285750">
              <a:buFont typeface="Wingdings" panose="05000000000000000000" pitchFamily="2" charset="2"/>
              <a:buChar char="§"/>
            </a:pPr>
            <a:r>
              <a:rPr lang="fr-FR" dirty="0"/>
              <a:t>Le nombre de descripteurs et fréquence</a:t>
            </a:r>
          </a:p>
          <a:p>
            <a:pPr marL="285750" indent="-285750">
              <a:buFont typeface="Wingdings" panose="05000000000000000000" pitchFamily="2" charset="2"/>
              <a:buChar char="§"/>
            </a:pPr>
            <a:r>
              <a:rPr lang="fr-FR" dirty="0"/>
              <a:t>Pondération de chaque descripteur en fonction du nombre total de descripteurs</a:t>
            </a:r>
            <a:endParaRPr lang="en-US" dirty="0"/>
          </a:p>
        </p:txBody>
      </p:sp>
    </p:spTree>
    <p:extLst>
      <p:ext uri="{BB962C8B-B14F-4D97-AF65-F5344CB8AC3E}">
        <p14:creationId xmlns:p14="http://schemas.microsoft.com/office/powerpoint/2010/main" val="712278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705156" cy="113738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Des variables visuelles donnent un affichage peu clair</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3" name="Image 2">
            <a:extLst>
              <a:ext uri="{FF2B5EF4-FFF2-40B4-BE49-F238E27FC236}">
                <a16:creationId xmlns:a16="http://schemas.microsoft.com/office/drawing/2014/main" id="{D6574093-A16D-4676-9EB0-609516242CDF}"/>
              </a:ext>
            </a:extLst>
          </p:cNvPr>
          <p:cNvPicPr>
            <a:picLocks noChangeAspect="1"/>
          </p:cNvPicPr>
          <p:nvPr/>
        </p:nvPicPr>
        <p:blipFill>
          <a:blip r:embed="rId3"/>
          <a:stretch>
            <a:fillRect/>
          </a:stretch>
        </p:blipFill>
        <p:spPr>
          <a:xfrm>
            <a:off x="453133" y="1945448"/>
            <a:ext cx="5539798" cy="3272375"/>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4ACB9663-0D72-4B6C-9385-26EB65B75830}"/>
              </a:ext>
            </a:extLst>
          </p:cNvPr>
          <p:cNvPicPr>
            <a:picLocks noChangeAspect="1"/>
          </p:cNvPicPr>
          <p:nvPr/>
        </p:nvPicPr>
        <p:blipFill>
          <a:blip r:embed="rId4"/>
          <a:stretch>
            <a:fillRect/>
          </a:stretch>
        </p:blipFill>
        <p:spPr>
          <a:xfrm>
            <a:off x="6212736" y="2772438"/>
            <a:ext cx="5539798" cy="3294954"/>
          </a:xfrm>
          <a:prstGeom prst="rect">
            <a:avLst/>
          </a:prstGeom>
          <a:ln>
            <a:noFill/>
          </a:ln>
          <a:effectLst>
            <a:outerShdw blurRad="292100" dist="139700" dir="2700000" algn="tl" rotWithShape="0">
              <a:srgbClr val="333333">
                <a:alpha val="65000"/>
              </a:srgbClr>
            </a:outerShdw>
          </a:effectLst>
        </p:spPr>
      </p:pic>
      <p:grpSp>
        <p:nvGrpSpPr>
          <p:cNvPr id="17" name="Groupe 16">
            <a:extLst>
              <a:ext uri="{FF2B5EF4-FFF2-40B4-BE49-F238E27FC236}">
                <a16:creationId xmlns:a16="http://schemas.microsoft.com/office/drawing/2014/main" id="{BE8BCBCE-3712-43FE-B594-60230FF0450D}"/>
              </a:ext>
            </a:extLst>
          </p:cNvPr>
          <p:cNvGrpSpPr/>
          <p:nvPr/>
        </p:nvGrpSpPr>
        <p:grpSpPr>
          <a:xfrm>
            <a:off x="9803427" y="198298"/>
            <a:ext cx="2227800" cy="856800"/>
            <a:chOff x="6638029" y="4191123"/>
            <a:chExt cx="2227800" cy="856800"/>
          </a:xfrm>
        </p:grpSpPr>
        <p:sp>
          <p:nvSpPr>
            <p:cNvPr id="18" name="Google Shape;189;p19">
              <a:extLst>
                <a:ext uri="{FF2B5EF4-FFF2-40B4-BE49-F238E27FC236}">
                  <a16:creationId xmlns:a16="http://schemas.microsoft.com/office/drawing/2014/main" id="{B9799AD2-65E2-4761-8878-4C6759049911}"/>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BC72B15D-A818-4D16-969F-E1B4FBD8BA26}"/>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20" name="Google Shape;197;p19">
              <a:extLst>
                <a:ext uri="{FF2B5EF4-FFF2-40B4-BE49-F238E27FC236}">
                  <a16:creationId xmlns:a16="http://schemas.microsoft.com/office/drawing/2014/main" id="{A7C1E337-46DA-4DAB-88BC-47D27F918338}"/>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1" name="Google Shape;204;p19">
              <a:extLst>
                <a:ext uri="{FF2B5EF4-FFF2-40B4-BE49-F238E27FC236}">
                  <a16:creationId xmlns:a16="http://schemas.microsoft.com/office/drawing/2014/main" id="{ED4015A0-1885-43AC-A3EE-A08188FA9E6B}"/>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2" name="Image 21">
              <a:extLst>
                <a:ext uri="{FF2B5EF4-FFF2-40B4-BE49-F238E27FC236}">
                  <a16:creationId xmlns:a16="http://schemas.microsoft.com/office/drawing/2014/main" id="{816D674B-9AF4-4C29-82B3-92E27319C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24" name="ZoneTexte 23">
            <a:extLst>
              <a:ext uri="{FF2B5EF4-FFF2-40B4-BE49-F238E27FC236}">
                <a16:creationId xmlns:a16="http://schemas.microsoft.com/office/drawing/2014/main" id="{6AE638A4-149B-41FB-9A4D-5FAE8920AF09}"/>
              </a:ext>
            </a:extLst>
          </p:cNvPr>
          <p:cNvSpPr txBox="1"/>
          <p:nvPr/>
        </p:nvSpPr>
        <p:spPr>
          <a:xfrm>
            <a:off x="7288306" y="1656698"/>
            <a:ext cx="4903696"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Résultats après avoir fait un PCA 80% et un </a:t>
            </a:r>
          </a:p>
          <a:p>
            <a:pPr algn="r"/>
            <a:r>
              <a:rPr lang="fr-FR" sz="2000" u="none" strike="noStrike" dirty="0">
                <a:ln>
                  <a:solidFill>
                    <a:schemeClr val="bg1"/>
                  </a:solidFill>
                </a:ln>
                <a:solidFill>
                  <a:schemeClr val="bg1"/>
                </a:solidFill>
                <a:effectLst/>
                <a:latin typeface="docs-Roboto"/>
              </a:rPr>
              <a:t>T-SNE de 2 composantes </a:t>
            </a:r>
            <a:r>
              <a:rPr lang="fr-FR" sz="2000" u="sng" strike="noStrike" dirty="0">
                <a:ln>
                  <a:solidFill>
                    <a:schemeClr val="bg1"/>
                  </a:solidFill>
                </a:ln>
                <a:solidFill>
                  <a:schemeClr val="bg1"/>
                </a:solidFill>
                <a:effectLst/>
                <a:latin typeface="docs-Roboto"/>
              </a:rPr>
              <a:t>sans </a:t>
            </a:r>
            <a:r>
              <a:rPr lang="fr-FR" sz="2000" u="sng" strike="noStrike" dirty="0" err="1">
                <a:ln>
                  <a:solidFill>
                    <a:schemeClr val="bg1"/>
                  </a:solidFill>
                </a:ln>
                <a:solidFill>
                  <a:schemeClr val="bg1"/>
                </a:solidFill>
                <a:effectLst/>
                <a:latin typeface="docs-Roboto"/>
              </a:rPr>
              <a:t>clusterisations</a:t>
            </a:r>
            <a:endParaRPr lang="fr-FR" sz="1200" b="1" i="1" u="sng"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640659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C04B131A-F58E-4CA1-B375-837275A93018}"/>
              </a:ext>
            </a:extLst>
          </p:cNvPr>
          <p:cNvGrpSpPr/>
          <p:nvPr/>
        </p:nvGrpSpPr>
        <p:grpSpPr>
          <a:xfrm>
            <a:off x="1160765" y="1498639"/>
            <a:ext cx="9597335" cy="2197207"/>
            <a:chOff x="1160765" y="3692759"/>
            <a:chExt cx="9597335" cy="2197207"/>
          </a:xfrm>
        </p:grpSpPr>
        <p:sp>
          <p:nvSpPr>
            <p:cNvPr id="32" name="Rectangle 31">
              <a:extLst>
                <a:ext uri="{FF2B5EF4-FFF2-40B4-BE49-F238E27FC236}">
                  <a16:creationId xmlns:a16="http://schemas.microsoft.com/office/drawing/2014/main" id="{922D2992-430F-4458-A6EF-A382550ABDCF}"/>
                </a:ext>
              </a:extLst>
            </p:cNvPr>
            <p:cNvSpPr/>
            <p:nvPr/>
          </p:nvSpPr>
          <p:spPr>
            <a:xfrm>
              <a:off x="1160765" y="3692759"/>
              <a:ext cx="9597335" cy="219543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5CB25E6F-19DD-40C7-8A1B-5B834348F6D9}"/>
                </a:ext>
              </a:extLst>
            </p:cNvPr>
            <p:cNvSpPr txBox="1"/>
            <p:nvPr/>
          </p:nvSpPr>
          <p:spPr>
            <a:xfrm rot="16200000">
              <a:off x="392210" y="4608306"/>
              <a:ext cx="2193989" cy="369332"/>
            </a:xfrm>
            <a:prstGeom prst="rect">
              <a:avLst/>
            </a:prstGeom>
            <a:noFill/>
            <a:ln>
              <a:solidFill>
                <a:schemeClr val="accent5">
                  <a:lumMod val="60000"/>
                  <a:lumOff val="40000"/>
                </a:schemeClr>
              </a:solidFill>
            </a:ln>
          </p:spPr>
          <p:txBody>
            <a:bodyPr wrap="square" anchor="ctr">
              <a:spAutoFit/>
            </a:bodyPr>
            <a:lstStyle/>
            <a:p>
              <a:pPr algn="ctr"/>
              <a:r>
                <a:rPr lang="fr-FR" sz="1800" b="1" dirty="0">
                  <a:ln>
                    <a:solidFill>
                      <a:schemeClr val="accent5">
                        <a:lumMod val="50000"/>
                      </a:schemeClr>
                    </a:solidFill>
                  </a:ln>
                  <a:solidFill>
                    <a:schemeClr val="accent5">
                      <a:lumMod val="50000"/>
                    </a:schemeClr>
                  </a:solidFill>
                  <a:latin typeface="Google Sans"/>
                </a:rPr>
                <a:t>Visuelles</a:t>
              </a:r>
            </a:p>
          </p:txBody>
        </p:sp>
        <p:sp>
          <p:nvSpPr>
            <p:cNvPr id="34" name="Google Shape;189;p19">
              <a:extLst>
                <a:ext uri="{FF2B5EF4-FFF2-40B4-BE49-F238E27FC236}">
                  <a16:creationId xmlns:a16="http://schemas.microsoft.com/office/drawing/2014/main" id="{AA1B4832-4FE3-4ED7-9B7D-18C30276BE84}"/>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93;p19">
              <a:extLst>
                <a:ext uri="{FF2B5EF4-FFF2-40B4-BE49-F238E27FC236}">
                  <a16:creationId xmlns:a16="http://schemas.microsoft.com/office/drawing/2014/main" id="{BAC1B830-EA98-4AEE-9D63-827515EC9E67}"/>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Analyser des images</a:t>
              </a:r>
              <a:endParaRPr sz="2000" dirty="0">
                <a:solidFill>
                  <a:srgbClr val="FFFFFF"/>
                </a:solidFill>
                <a:latin typeface="Google Sans"/>
                <a:ea typeface="Fira Sans Condensed Medium"/>
                <a:cs typeface="Fira Sans Condensed Medium"/>
                <a:sym typeface="Fira Sans Condensed Medium"/>
              </a:endParaRPr>
            </a:p>
          </p:txBody>
        </p:sp>
        <p:sp>
          <p:nvSpPr>
            <p:cNvPr id="36" name="Google Shape;197;p19">
              <a:extLst>
                <a:ext uri="{FF2B5EF4-FFF2-40B4-BE49-F238E27FC236}">
                  <a16:creationId xmlns:a16="http://schemas.microsoft.com/office/drawing/2014/main" id="{947CA602-BA53-4DF3-9AB8-BC6E1BBA610E}"/>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7" name="Google Shape;204;p19">
              <a:extLst>
                <a:ext uri="{FF2B5EF4-FFF2-40B4-BE49-F238E27FC236}">
                  <a16:creationId xmlns:a16="http://schemas.microsoft.com/office/drawing/2014/main" id="{4C8494BB-7B86-442E-8AF1-A8C7CE1BB940}"/>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8" name="Image 37">
              <a:extLst>
                <a:ext uri="{FF2B5EF4-FFF2-40B4-BE49-F238E27FC236}">
                  <a16:creationId xmlns:a16="http://schemas.microsoft.com/office/drawing/2014/main" id="{0758D2F8-2399-4926-9406-4220174E4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sp>
          <p:nvSpPr>
            <p:cNvPr id="39" name="Google Shape;189;p19">
              <a:extLst>
                <a:ext uri="{FF2B5EF4-FFF2-40B4-BE49-F238E27FC236}">
                  <a16:creationId xmlns:a16="http://schemas.microsoft.com/office/drawing/2014/main" id="{5CAF4917-C658-416E-85F8-508247D59C48}"/>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3;p19">
              <a:extLst>
                <a:ext uri="{FF2B5EF4-FFF2-40B4-BE49-F238E27FC236}">
                  <a16:creationId xmlns:a16="http://schemas.microsoft.com/office/drawing/2014/main" id="{9445137B-EF6A-4EAF-B8A4-8B97F57C2A30}"/>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41" name="Google Shape;197;p19">
              <a:extLst>
                <a:ext uri="{FF2B5EF4-FFF2-40B4-BE49-F238E27FC236}">
                  <a16:creationId xmlns:a16="http://schemas.microsoft.com/office/drawing/2014/main" id="{7C297324-38DC-44C1-B584-80703E451FFC}"/>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2" name="Google Shape;204;p19">
              <a:extLst>
                <a:ext uri="{FF2B5EF4-FFF2-40B4-BE49-F238E27FC236}">
                  <a16:creationId xmlns:a16="http://schemas.microsoft.com/office/drawing/2014/main" id="{D3D984B9-1D33-46AF-B067-0FA5EC2CFE46}"/>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43" name="Google Shape;87;p14">
              <a:extLst>
                <a:ext uri="{FF2B5EF4-FFF2-40B4-BE49-F238E27FC236}">
                  <a16:creationId xmlns:a16="http://schemas.microsoft.com/office/drawing/2014/main" id="{A3E3A048-E234-4DBD-9AB5-BCC4BE40B956}"/>
                </a:ext>
              </a:extLst>
            </p:cNvPr>
            <p:cNvCxnSpPr>
              <a:cxnSpLocks/>
            </p:cNvCxnSpPr>
            <p:nvPr/>
          </p:nvCxnSpPr>
          <p:spPr>
            <a:xfrm flipV="1">
              <a:off x="5666620" y="5049932"/>
              <a:ext cx="61" cy="160716"/>
            </a:xfrm>
            <a:prstGeom prst="straightConnector1">
              <a:avLst/>
            </a:prstGeom>
            <a:noFill/>
            <a:ln w="28575" cap="flat" cmpd="sng">
              <a:solidFill>
                <a:srgbClr val="7F7F7F"/>
              </a:solidFill>
              <a:prstDash val="solid"/>
              <a:round/>
              <a:headEnd type="none" w="med" len="med"/>
              <a:tailEnd type="none" w="med" len="med"/>
            </a:ln>
          </p:spPr>
        </p:cxnSp>
        <p:cxnSp>
          <p:nvCxnSpPr>
            <p:cNvPr id="44" name="Google Shape;87;p14">
              <a:extLst>
                <a:ext uri="{FF2B5EF4-FFF2-40B4-BE49-F238E27FC236}">
                  <a16:creationId xmlns:a16="http://schemas.microsoft.com/office/drawing/2014/main" id="{B0AE6FD0-5B67-44A0-A3C9-48D012952F6D}"/>
                </a:ext>
              </a:extLst>
            </p:cNvPr>
            <p:cNvCxnSpPr>
              <a:cxnSpLocks/>
            </p:cNvCxnSpPr>
            <p:nvPr/>
          </p:nvCxnSpPr>
          <p:spPr>
            <a:xfrm flipV="1">
              <a:off x="7588729" y="5049932"/>
              <a:ext cx="61" cy="160716"/>
            </a:xfrm>
            <a:prstGeom prst="straightConnector1">
              <a:avLst/>
            </a:prstGeom>
            <a:noFill/>
            <a:ln w="28575" cap="flat" cmpd="sng">
              <a:solidFill>
                <a:srgbClr val="7451EB"/>
              </a:solidFill>
              <a:prstDash val="solid"/>
              <a:round/>
              <a:headEnd type="none" w="med" len="med"/>
              <a:tailEnd type="none" w="med" len="med"/>
            </a:ln>
          </p:spPr>
        </p:cxnSp>
        <p:sp>
          <p:nvSpPr>
            <p:cNvPr id="45" name="Google Shape;89;p14">
              <a:extLst>
                <a:ext uri="{FF2B5EF4-FFF2-40B4-BE49-F238E27FC236}">
                  <a16:creationId xmlns:a16="http://schemas.microsoft.com/office/drawing/2014/main" id="{66E5F5D6-60D0-4B50-ACC8-B0CB86AA6363}"/>
                </a:ext>
              </a:extLst>
            </p:cNvPr>
            <p:cNvSpPr txBox="1"/>
            <p:nvPr/>
          </p:nvSpPr>
          <p:spPr>
            <a:xfrm>
              <a:off x="6846103" y="5212829"/>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SIRF et ORB</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6A39DD3B-6B0F-4C3A-B20E-54F2BCDDD5DA}"/>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2DD8905D-4D00-48F5-A547-37B4B25E48BE}"/>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D3D36AA-0391-4CC2-B065-C2BBED9507FE}"/>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DD735DC0-F4FF-466B-8ABF-93A277C3FD6E}"/>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50" name="Image 49">
              <a:extLst>
                <a:ext uri="{FF2B5EF4-FFF2-40B4-BE49-F238E27FC236}">
                  <a16:creationId xmlns:a16="http://schemas.microsoft.com/office/drawing/2014/main" id="{6E56A030-ADEB-42C6-BDCC-C21A8D7BA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pic>
          <p:nvPicPr>
            <p:cNvPr id="51" name="Image 50">
              <a:extLst>
                <a:ext uri="{FF2B5EF4-FFF2-40B4-BE49-F238E27FC236}">
                  <a16:creationId xmlns:a16="http://schemas.microsoft.com/office/drawing/2014/main" id="{A4A8DBA3-1D7D-49C1-A44D-F6A20BAF5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sp>
          <p:nvSpPr>
            <p:cNvPr id="52" name="Google Shape;89;p14">
              <a:extLst>
                <a:ext uri="{FF2B5EF4-FFF2-40B4-BE49-F238E27FC236}">
                  <a16:creationId xmlns:a16="http://schemas.microsoft.com/office/drawing/2014/main" id="{67EAB3C1-8351-4A98-9A41-8E6D686BFA54}"/>
                </a:ext>
              </a:extLst>
            </p:cNvPr>
            <p:cNvSpPr txBox="1"/>
            <p:nvPr/>
          </p:nvSpPr>
          <p:spPr>
            <a:xfrm>
              <a:off x="4842963" y="5212828"/>
              <a:ext cx="1647314" cy="600807"/>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Réduction de taille, réglage du contraste, transformation en gris.</a:t>
              </a:r>
            </a:p>
          </p:txBody>
        </p:sp>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93705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4 </a:t>
            </a:r>
            <a:r>
              <a:rPr lang="fr-FR" sz="4000" b="1" dirty="0" err="1">
                <a:ln>
                  <a:solidFill>
                    <a:srgbClr val="7451EB"/>
                  </a:solidFill>
                </a:ln>
                <a:solidFill>
                  <a:srgbClr val="7451EB"/>
                </a:solidFill>
                <a:latin typeface="Google Sans"/>
              </a:rPr>
              <a:t>dataset</a:t>
            </a:r>
            <a:r>
              <a:rPr lang="fr-FR" sz="4000" b="1" dirty="0">
                <a:ln>
                  <a:solidFill>
                    <a:srgbClr val="7451EB"/>
                  </a:solidFill>
                </a:ln>
                <a:solidFill>
                  <a:srgbClr val="7451EB"/>
                </a:solidFill>
                <a:latin typeface="Google Sans"/>
              </a:rPr>
              <a:t> comme résultat</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2" name="Groupe 1">
            <a:extLst>
              <a:ext uri="{FF2B5EF4-FFF2-40B4-BE49-F238E27FC236}">
                <a16:creationId xmlns:a16="http://schemas.microsoft.com/office/drawing/2014/main" id="{8A4B3551-10BC-4D75-A28B-BD8B81B5A549}"/>
              </a:ext>
            </a:extLst>
          </p:cNvPr>
          <p:cNvGrpSpPr/>
          <p:nvPr/>
        </p:nvGrpSpPr>
        <p:grpSpPr>
          <a:xfrm>
            <a:off x="1159703" y="3702283"/>
            <a:ext cx="9597335" cy="2195433"/>
            <a:chOff x="1159703" y="1500413"/>
            <a:chExt cx="9597335" cy="2195433"/>
          </a:xfrm>
        </p:grpSpPr>
        <p:sp>
          <p:nvSpPr>
            <p:cNvPr id="28" name="Rectangle 27">
              <a:extLst>
                <a:ext uri="{FF2B5EF4-FFF2-40B4-BE49-F238E27FC236}">
                  <a16:creationId xmlns:a16="http://schemas.microsoft.com/office/drawing/2014/main" id="{43227910-BD96-4244-86E3-46A9958A2517}"/>
                </a:ext>
              </a:extLst>
            </p:cNvPr>
            <p:cNvSpPr/>
            <p:nvPr/>
          </p:nvSpPr>
          <p:spPr>
            <a:xfrm>
              <a:off x="1159703" y="1500413"/>
              <a:ext cx="9597335" cy="2195433"/>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Google Shape;232;p20">
              <a:extLst>
                <a:ext uri="{FF2B5EF4-FFF2-40B4-BE49-F238E27FC236}">
                  <a16:creationId xmlns:a16="http://schemas.microsoft.com/office/drawing/2014/main" id="{10E952BF-AAAF-4690-A5C3-C5A35E7AFA3F}"/>
                </a:ext>
              </a:extLst>
            </p:cNvPr>
            <p:cNvSpPr/>
            <p:nvPr/>
          </p:nvSpPr>
          <p:spPr>
            <a:xfrm>
              <a:off x="4235563" y="1635587"/>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SIFT</a:t>
              </a:r>
            </a:p>
            <a:p>
              <a:pPr marL="457200" lvl="0" indent="-457200" rtl="0">
                <a:spcBef>
                  <a:spcPts val="0"/>
                </a:spcBef>
                <a:spcAft>
                  <a:spcPts val="0"/>
                </a:spcAft>
                <a:buFont typeface="+mj-lt"/>
                <a:buAutoNum type="arabicPeriod"/>
              </a:pPr>
              <a:r>
                <a:rPr lang="fr-FR" dirty="0">
                  <a:solidFill>
                    <a:schemeClr val="bg1"/>
                  </a:solidFill>
                  <a:latin typeface="Google Sans"/>
                </a:rPr>
                <a:t>SIFT pondéré</a:t>
              </a:r>
            </a:p>
            <a:p>
              <a:pPr marL="457200" lvl="0" indent="-457200" rtl="0">
                <a:spcBef>
                  <a:spcPts val="0"/>
                </a:spcBef>
                <a:spcAft>
                  <a:spcPts val="0"/>
                </a:spcAft>
                <a:buFont typeface="+mj-lt"/>
                <a:buAutoNum type="arabicPeriod"/>
              </a:pPr>
              <a:r>
                <a:rPr lang="fr-FR" dirty="0">
                  <a:solidFill>
                    <a:schemeClr val="bg1"/>
                  </a:solidFill>
                  <a:latin typeface="Google Sans"/>
                </a:rPr>
                <a:t>ORB</a:t>
              </a:r>
            </a:p>
            <a:p>
              <a:pPr marL="457200" lvl="0" indent="-457200" rtl="0">
                <a:spcBef>
                  <a:spcPts val="0"/>
                </a:spcBef>
                <a:spcAft>
                  <a:spcPts val="0"/>
                </a:spcAft>
                <a:buFont typeface="+mj-lt"/>
                <a:buAutoNum type="arabicPeriod"/>
              </a:pPr>
              <a:r>
                <a:rPr lang="fr-FR" dirty="0">
                  <a:solidFill>
                    <a:schemeClr val="bg1"/>
                  </a:solidFill>
                  <a:latin typeface="Google Sans"/>
                </a:rPr>
                <a:t>ORB pondéré</a:t>
              </a:r>
              <a:endParaRPr dirty="0">
                <a:solidFill>
                  <a:schemeClr val="bg1"/>
                </a:solidFill>
                <a:latin typeface="Google Sans"/>
              </a:endParaRPr>
            </a:p>
          </p:txBody>
        </p:sp>
        <p:sp>
          <p:nvSpPr>
            <p:cNvPr id="31" name="ZoneTexte 30">
              <a:extLst>
                <a:ext uri="{FF2B5EF4-FFF2-40B4-BE49-F238E27FC236}">
                  <a16:creationId xmlns:a16="http://schemas.microsoft.com/office/drawing/2014/main" id="{17F6B899-1889-4F0D-AEE0-252F3C26AED1}"/>
                </a:ext>
              </a:extLst>
            </p:cNvPr>
            <p:cNvSpPr txBox="1"/>
            <p:nvPr/>
          </p:nvSpPr>
          <p:spPr>
            <a:xfrm>
              <a:off x="4616916" y="1724850"/>
              <a:ext cx="2682910" cy="400110"/>
            </a:xfrm>
            <a:prstGeom prst="rect">
              <a:avLst/>
            </a:prstGeom>
            <a:noFill/>
          </p:spPr>
          <p:txBody>
            <a:bodyPr wrap="square" rtlCol="0">
              <a:spAutoFit/>
            </a:bodyPr>
            <a:lstStyle/>
            <a:p>
              <a:pPr algn="ctr"/>
              <a:r>
                <a:rPr lang="fr-FR" sz="2000" b="1" dirty="0">
                  <a:solidFill>
                    <a:schemeClr val="bg1"/>
                  </a:solidFill>
                  <a:latin typeface="Google Sans"/>
                </a:rPr>
                <a:t>Le résultat (4 </a:t>
              </a:r>
              <a:r>
                <a:rPr lang="fr-FR" sz="2000" b="1" dirty="0" err="1">
                  <a:solidFill>
                    <a:schemeClr val="bg1"/>
                  </a:solidFill>
                  <a:latin typeface="Google Sans"/>
                </a:rPr>
                <a:t>datasets</a:t>
              </a:r>
              <a:r>
                <a:rPr lang="fr-FR" sz="2000" b="1" dirty="0">
                  <a:solidFill>
                    <a:schemeClr val="bg1"/>
                  </a:solidFill>
                  <a:latin typeface="Google Sans"/>
                </a:rPr>
                <a:t>) </a:t>
              </a:r>
              <a:endParaRPr lang="fr-FR" sz="2000" dirty="0"/>
            </a:p>
          </p:txBody>
        </p:sp>
      </p:grpSp>
    </p:spTree>
    <p:extLst>
      <p:ext uri="{BB962C8B-B14F-4D97-AF65-F5344CB8AC3E}">
        <p14:creationId xmlns:p14="http://schemas.microsoft.com/office/powerpoint/2010/main" val="3660736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rgbClr val="7451EB"/>
                  </a:solidFill>
                </a:ln>
                <a:solidFill>
                  <a:srgbClr val="7451EB"/>
                </a:solidFill>
                <a:effectLst>
                  <a:outerShdw blurRad="38100" dist="38100" dir="2700000" algn="tl">
                    <a:srgbClr val="000000">
                      <a:alpha val="43137"/>
                    </a:srgbClr>
                  </a:outerShdw>
                </a:effectLst>
                <a:latin typeface="Google Sans"/>
              </a:rPr>
              <a:t>C</a:t>
            </a:r>
            <a:r>
              <a:rPr lang="fr-FR" b="1" dirty="0" err="1">
                <a:ln>
                  <a:solidFill>
                    <a:srgbClr val="7451EB"/>
                  </a:solidFill>
                </a:ln>
                <a:solidFill>
                  <a:srgbClr val="7451EB"/>
                </a:solidFill>
                <a:effectLst>
                  <a:outerShdw blurRad="38100" dist="38100" dir="2700000" algn="tl">
                    <a:srgbClr val="000000">
                      <a:alpha val="43137"/>
                    </a:srgbClr>
                  </a:outerShdw>
                </a:effectLst>
                <a:latin typeface="Google Sans"/>
              </a:rPr>
              <a:t>lustering</a:t>
            </a:r>
            <a:endParaRPr lang="fr-FR" b="1" dirty="0">
              <a:ln>
                <a:solidFill>
                  <a:srgbClr val="7451EB"/>
                </a:solidFill>
              </a:ln>
              <a:solidFill>
                <a:srgbClr val="7451EB"/>
              </a:solidFill>
              <a:effectLst>
                <a:outerShdw blurRad="38100" dist="38100" dir="2700000" algn="tl">
                  <a:srgbClr val="000000">
                    <a:alpha val="43137"/>
                  </a:srgbClr>
                </a:outerShdw>
              </a:effectLst>
              <a:latin typeface="Google Sans"/>
            </a:endParaRP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5.</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4DC0B7BB-FD71-46DC-8DF4-45D685CF70D9}"/>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9A268089-AD07-4379-932B-5FC3752A3819}"/>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30A3C9E9-2E6D-4A48-AE34-9707169A93EE}"/>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4D4E5CF4-FE60-4FFE-8026-1A7442B0D0FA}"/>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1675108B-920E-4FF6-9471-92EBE054A944}"/>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922573A0-CB94-4648-A6FD-8004ACDBB52C}"/>
                </a:ext>
              </a:extLst>
            </p:cNvPr>
            <p:cNvSpPr/>
            <p:nvPr/>
          </p:nvSpPr>
          <p:spPr>
            <a:xfrm>
              <a:off x="6288110" y="5975261"/>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CF9AE013-E74F-407B-BB6D-560422AF530E}"/>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38D8AECA-8E31-49DD-B350-BAFECAD5EF52}"/>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B5FDE960-82B4-4B7F-B835-08F906D5B775}"/>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DDB72627-E394-47C7-A0CE-B954DD6BFAA6}"/>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E06BD222-1EDB-4BEC-B906-538EA483DD94}"/>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3D35AA4A-31B8-4867-B4FB-E4B36C340C9D}"/>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905E914A-1E0C-4E00-B20A-4853D9ECC31E}"/>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930EE498-EEE4-4591-B40E-D0CFFBB5F4FB}"/>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87C39E9D-DD05-453C-9C8C-3BC07E9EE306}"/>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060012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7" y="432794"/>
            <a:ext cx="8894485" cy="9625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48 combinaisons des variables/</a:t>
            </a:r>
            <a:r>
              <a:rPr lang="fr-FR" sz="4000" b="1" dirty="0" err="1">
                <a:ln>
                  <a:solidFill>
                    <a:srgbClr val="7451EB"/>
                  </a:solidFill>
                </a:ln>
                <a:solidFill>
                  <a:srgbClr val="7451EB"/>
                </a:solidFill>
                <a:latin typeface="Google Sans"/>
              </a:rPr>
              <a:t>datasets</a:t>
            </a:r>
            <a:r>
              <a:rPr lang="fr-FR" sz="4000" b="1" dirty="0">
                <a:ln>
                  <a:solidFill>
                    <a:srgbClr val="7451EB"/>
                  </a:solidFill>
                </a:ln>
                <a:solidFill>
                  <a:srgbClr val="7451EB"/>
                </a:solidFill>
                <a:latin typeface="Google Sans"/>
              </a:rPr>
              <a:t> </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4" name="Groupe 3">
            <a:extLst>
              <a:ext uri="{FF2B5EF4-FFF2-40B4-BE49-F238E27FC236}">
                <a16:creationId xmlns:a16="http://schemas.microsoft.com/office/drawing/2014/main" id="{B1EC8296-411A-495B-B040-33E434A9E795}"/>
              </a:ext>
            </a:extLst>
          </p:cNvPr>
          <p:cNvGrpSpPr/>
          <p:nvPr/>
        </p:nvGrpSpPr>
        <p:grpSpPr>
          <a:xfrm>
            <a:off x="8293356" y="1744246"/>
            <a:ext cx="3445614" cy="1925084"/>
            <a:chOff x="4235563" y="3837457"/>
            <a:chExt cx="3445614" cy="1925084"/>
          </a:xfrm>
        </p:grpSpPr>
        <p:sp>
          <p:nvSpPr>
            <p:cNvPr id="16" name="Google Shape;232;p20">
              <a:extLst>
                <a:ext uri="{FF2B5EF4-FFF2-40B4-BE49-F238E27FC236}">
                  <a16:creationId xmlns:a16="http://schemas.microsoft.com/office/drawing/2014/main" id="{4359E4E6-BFEA-4F7B-B2C1-3BC9995C44D8}"/>
                </a:ext>
              </a:extLst>
            </p:cNvPr>
            <p:cNvSpPr/>
            <p:nvPr/>
          </p:nvSpPr>
          <p:spPr>
            <a:xfrm>
              <a:off x="4235563" y="3837457"/>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SIFT</a:t>
              </a:r>
            </a:p>
            <a:p>
              <a:pPr marL="457200" lvl="0" indent="-457200" rtl="0">
                <a:spcBef>
                  <a:spcPts val="0"/>
                </a:spcBef>
                <a:spcAft>
                  <a:spcPts val="0"/>
                </a:spcAft>
                <a:buFont typeface="+mj-lt"/>
                <a:buAutoNum type="arabicPeriod"/>
              </a:pPr>
              <a:r>
                <a:rPr lang="fr-FR" dirty="0">
                  <a:solidFill>
                    <a:schemeClr val="bg1"/>
                  </a:solidFill>
                  <a:latin typeface="Google Sans"/>
                </a:rPr>
                <a:t>SIFT pondéré</a:t>
              </a:r>
            </a:p>
            <a:p>
              <a:pPr marL="457200" lvl="0" indent="-457200" rtl="0">
                <a:spcBef>
                  <a:spcPts val="0"/>
                </a:spcBef>
                <a:spcAft>
                  <a:spcPts val="0"/>
                </a:spcAft>
                <a:buFont typeface="+mj-lt"/>
                <a:buAutoNum type="arabicPeriod"/>
              </a:pPr>
              <a:r>
                <a:rPr lang="fr-FR" dirty="0">
                  <a:solidFill>
                    <a:schemeClr val="bg1"/>
                  </a:solidFill>
                  <a:latin typeface="Google Sans"/>
                </a:rPr>
                <a:t>ORB</a:t>
              </a:r>
            </a:p>
            <a:p>
              <a:pPr marL="457200" lvl="0" indent="-457200" rtl="0">
                <a:spcBef>
                  <a:spcPts val="0"/>
                </a:spcBef>
                <a:spcAft>
                  <a:spcPts val="0"/>
                </a:spcAft>
                <a:buFont typeface="+mj-lt"/>
                <a:buAutoNum type="arabicPeriod"/>
              </a:pPr>
              <a:r>
                <a:rPr lang="fr-FR" dirty="0">
                  <a:solidFill>
                    <a:schemeClr val="bg1"/>
                  </a:solidFill>
                  <a:latin typeface="Google Sans"/>
                </a:rPr>
                <a:t>ORB pondéré</a:t>
              </a:r>
              <a:endParaRPr dirty="0">
                <a:solidFill>
                  <a:schemeClr val="bg1"/>
                </a:solidFill>
                <a:latin typeface="Google Sans"/>
              </a:endParaRPr>
            </a:p>
          </p:txBody>
        </p:sp>
        <p:sp>
          <p:nvSpPr>
            <p:cNvPr id="17" name="ZoneTexte 16">
              <a:extLst>
                <a:ext uri="{FF2B5EF4-FFF2-40B4-BE49-F238E27FC236}">
                  <a16:creationId xmlns:a16="http://schemas.microsoft.com/office/drawing/2014/main" id="{6461CAB3-80FD-42AE-A63C-CBF6EA09971A}"/>
                </a:ext>
              </a:extLst>
            </p:cNvPr>
            <p:cNvSpPr txBox="1"/>
            <p:nvPr/>
          </p:nvSpPr>
          <p:spPr>
            <a:xfrm>
              <a:off x="4616916" y="3926720"/>
              <a:ext cx="2682910" cy="400110"/>
            </a:xfrm>
            <a:prstGeom prst="rect">
              <a:avLst/>
            </a:prstGeom>
            <a:noFill/>
          </p:spPr>
          <p:txBody>
            <a:bodyPr wrap="square" rtlCol="0">
              <a:spAutoFit/>
            </a:bodyPr>
            <a:lstStyle/>
            <a:p>
              <a:pPr algn="ctr"/>
              <a:r>
                <a:rPr lang="fr-FR" sz="2000" b="1" dirty="0">
                  <a:solidFill>
                    <a:schemeClr val="bg1"/>
                  </a:solidFill>
                  <a:latin typeface="Google Sans"/>
                </a:rPr>
                <a:t>Visuelles</a:t>
              </a:r>
              <a:endParaRPr lang="fr-FR" sz="2000" dirty="0"/>
            </a:p>
          </p:txBody>
        </p:sp>
      </p:grpSp>
      <p:grpSp>
        <p:nvGrpSpPr>
          <p:cNvPr id="3" name="Groupe 2">
            <a:extLst>
              <a:ext uri="{FF2B5EF4-FFF2-40B4-BE49-F238E27FC236}">
                <a16:creationId xmlns:a16="http://schemas.microsoft.com/office/drawing/2014/main" id="{A8393DEC-6870-4D76-B1E9-A1C52DFB0522}"/>
              </a:ext>
            </a:extLst>
          </p:cNvPr>
          <p:cNvGrpSpPr/>
          <p:nvPr/>
        </p:nvGrpSpPr>
        <p:grpSpPr>
          <a:xfrm>
            <a:off x="561266" y="1771281"/>
            <a:ext cx="3445614" cy="1925084"/>
            <a:chOff x="6535418" y="1682770"/>
            <a:chExt cx="3445614" cy="1925084"/>
          </a:xfrm>
        </p:grpSpPr>
        <p:sp>
          <p:nvSpPr>
            <p:cNvPr id="18" name="Google Shape;232;p20">
              <a:extLst>
                <a:ext uri="{FF2B5EF4-FFF2-40B4-BE49-F238E27FC236}">
                  <a16:creationId xmlns:a16="http://schemas.microsoft.com/office/drawing/2014/main" id="{0AA48BF5-2B63-4DDB-8610-E5D1AAED4998}"/>
                </a:ext>
              </a:extLst>
            </p:cNvPr>
            <p:cNvSpPr/>
            <p:nvPr/>
          </p:nvSpPr>
          <p:spPr>
            <a:xfrm>
              <a:off x="6535418" y="1682770"/>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TF – IDF</a:t>
              </a:r>
            </a:p>
            <a:p>
              <a:pPr marL="457200" lvl="0" indent="-457200" rtl="0">
                <a:spcBef>
                  <a:spcPts val="0"/>
                </a:spcBef>
                <a:spcAft>
                  <a:spcPts val="0"/>
                </a:spcAft>
                <a:buFont typeface="+mj-lt"/>
                <a:buAutoNum type="arabicPeriod"/>
              </a:pPr>
              <a:r>
                <a:rPr lang="fr-FR" dirty="0" err="1">
                  <a:solidFill>
                    <a:schemeClr val="bg1"/>
                  </a:solidFill>
                  <a:latin typeface="Google Sans"/>
                </a:rPr>
                <a:t>Lemmatization</a:t>
              </a:r>
              <a:r>
                <a:rPr lang="fr-FR" dirty="0">
                  <a:solidFill>
                    <a:schemeClr val="bg1"/>
                  </a:solidFill>
                  <a:latin typeface="Google Sans"/>
                </a:rPr>
                <a:t>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Lemmatization</a:t>
              </a:r>
              <a:r>
                <a:rPr lang="fr-FR" dirty="0">
                  <a:solidFill>
                    <a:schemeClr val="bg1"/>
                  </a:solidFill>
                  <a:latin typeface="Google Sans"/>
                </a:rPr>
                <a:t> + TF - IDF</a:t>
              </a:r>
              <a:endParaRPr dirty="0">
                <a:solidFill>
                  <a:schemeClr val="bg1"/>
                </a:solidFill>
                <a:latin typeface="Google Sans"/>
              </a:endParaRPr>
            </a:p>
          </p:txBody>
        </p:sp>
        <p:sp>
          <p:nvSpPr>
            <p:cNvPr id="19" name="ZoneTexte 18">
              <a:extLst>
                <a:ext uri="{FF2B5EF4-FFF2-40B4-BE49-F238E27FC236}">
                  <a16:creationId xmlns:a16="http://schemas.microsoft.com/office/drawing/2014/main" id="{11888087-F613-4684-8BEA-8E7A2466E87B}"/>
                </a:ext>
              </a:extLst>
            </p:cNvPr>
            <p:cNvSpPr txBox="1"/>
            <p:nvPr/>
          </p:nvSpPr>
          <p:spPr>
            <a:xfrm>
              <a:off x="6916771" y="1772033"/>
              <a:ext cx="2682910" cy="400110"/>
            </a:xfrm>
            <a:prstGeom prst="rect">
              <a:avLst/>
            </a:prstGeom>
            <a:noFill/>
          </p:spPr>
          <p:txBody>
            <a:bodyPr wrap="square" rtlCol="0">
              <a:spAutoFit/>
            </a:bodyPr>
            <a:lstStyle/>
            <a:p>
              <a:pPr algn="ctr"/>
              <a:r>
                <a:rPr lang="fr-FR" sz="2000" b="1" dirty="0">
                  <a:solidFill>
                    <a:schemeClr val="bg1"/>
                  </a:solidFill>
                  <a:latin typeface="Google Sans"/>
                </a:rPr>
                <a:t>Textuelles</a:t>
              </a:r>
              <a:endParaRPr lang="fr-FR" sz="2000" dirty="0"/>
            </a:p>
          </p:txBody>
        </p:sp>
      </p:grpSp>
      <p:grpSp>
        <p:nvGrpSpPr>
          <p:cNvPr id="2" name="Groupe 1">
            <a:extLst>
              <a:ext uri="{FF2B5EF4-FFF2-40B4-BE49-F238E27FC236}">
                <a16:creationId xmlns:a16="http://schemas.microsoft.com/office/drawing/2014/main" id="{9341CAE3-DC60-4558-AC3D-C081622770D0}"/>
              </a:ext>
            </a:extLst>
          </p:cNvPr>
          <p:cNvGrpSpPr/>
          <p:nvPr/>
        </p:nvGrpSpPr>
        <p:grpSpPr>
          <a:xfrm>
            <a:off x="4427311" y="4072260"/>
            <a:ext cx="3445614" cy="1925084"/>
            <a:chOff x="312268" y="2262671"/>
            <a:chExt cx="3445614" cy="1925084"/>
          </a:xfrm>
        </p:grpSpPr>
        <p:sp>
          <p:nvSpPr>
            <p:cNvPr id="20" name="Google Shape;232;p20">
              <a:extLst>
                <a:ext uri="{FF2B5EF4-FFF2-40B4-BE49-F238E27FC236}">
                  <a16:creationId xmlns:a16="http://schemas.microsoft.com/office/drawing/2014/main" id="{6884AD35-043C-4C59-9CFA-21F0C1F71C62}"/>
                </a:ext>
              </a:extLst>
            </p:cNvPr>
            <p:cNvSpPr/>
            <p:nvPr/>
          </p:nvSpPr>
          <p:spPr>
            <a:xfrm>
              <a:off x="312268" y="2262671"/>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prix en détail</a:t>
              </a:r>
              <a:endParaRPr dirty="0">
                <a:solidFill>
                  <a:schemeClr val="bg1"/>
                </a:solidFill>
                <a:latin typeface="Google Sans"/>
              </a:endParaRPr>
            </a:p>
          </p:txBody>
        </p:sp>
        <p:sp>
          <p:nvSpPr>
            <p:cNvPr id="21" name="ZoneTexte 20">
              <a:extLst>
                <a:ext uri="{FF2B5EF4-FFF2-40B4-BE49-F238E27FC236}">
                  <a16:creationId xmlns:a16="http://schemas.microsoft.com/office/drawing/2014/main" id="{41ED9889-E108-46EA-9995-B471FE8A498B}"/>
                </a:ext>
              </a:extLst>
            </p:cNvPr>
            <p:cNvSpPr txBox="1"/>
            <p:nvPr/>
          </p:nvSpPr>
          <p:spPr>
            <a:xfrm>
              <a:off x="621942" y="2317234"/>
              <a:ext cx="2682910" cy="400110"/>
            </a:xfrm>
            <a:prstGeom prst="rect">
              <a:avLst/>
            </a:prstGeom>
            <a:noFill/>
          </p:spPr>
          <p:txBody>
            <a:bodyPr wrap="square" rtlCol="0">
              <a:spAutoFit/>
            </a:bodyPr>
            <a:lstStyle/>
            <a:p>
              <a:pPr algn="ctr"/>
              <a:r>
                <a:rPr lang="en-US" sz="2000" b="1" dirty="0">
                  <a:solidFill>
                    <a:schemeClr val="bg1"/>
                  </a:solidFill>
                  <a:latin typeface="Google Sans"/>
                </a:rPr>
                <a:t>A</a:t>
              </a:r>
              <a:r>
                <a:rPr lang="fr-FR" sz="2000" b="1" dirty="0" err="1">
                  <a:solidFill>
                    <a:schemeClr val="bg1"/>
                  </a:solidFill>
                  <a:latin typeface="Google Sans"/>
                </a:rPr>
                <a:t>utres</a:t>
              </a:r>
              <a:r>
                <a:rPr lang="fr-FR" sz="2000" b="1" dirty="0">
                  <a:solidFill>
                    <a:schemeClr val="bg1"/>
                  </a:solidFill>
                  <a:latin typeface="Google Sans"/>
                </a:rPr>
                <a:t> variables</a:t>
              </a:r>
              <a:endParaRPr lang="fr-FR" sz="2000" dirty="0"/>
            </a:p>
          </p:txBody>
        </p:sp>
      </p:grpSp>
      <p:cxnSp>
        <p:nvCxnSpPr>
          <p:cNvPr id="28" name="Connecteur droit avec flèche 27">
            <a:extLst>
              <a:ext uri="{FF2B5EF4-FFF2-40B4-BE49-F238E27FC236}">
                <a16:creationId xmlns:a16="http://schemas.microsoft.com/office/drawing/2014/main" id="{333392A6-28D6-45ED-85A2-55CD49E5C831}"/>
              </a:ext>
            </a:extLst>
          </p:cNvPr>
          <p:cNvCxnSpPr>
            <a:cxnSpLocks/>
            <a:stCxn id="18" idx="3"/>
            <a:endCxn id="16" idx="1"/>
          </p:cNvCxnSpPr>
          <p:nvPr/>
        </p:nvCxnSpPr>
        <p:spPr>
          <a:xfrm flipV="1">
            <a:off x="4006880" y="2706788"/>
            <a:ext cx="4286476" cy="27035"/>
          </a:xfrm>
          <a:prstGeom prst="straightConnector1">
            <a:avLst/>
          </a:prstGeom>
          <a:ln w="571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DDF462E7-8727-4510-AD97-3E0BA8B71A59}"/>
              </a:ext>
            </a:extLst>
          </p:cNvPr>
          <p:cNvCxnSpPr>
            <a:cxnSpLocks/>
            <a:stCxn id="20" idx="0"/>
            <a:endCxn id="16" idx="1"/>
          </p:cNvCxnSpPr>
          <p:nvPr/>
        </p:nvCxnSpPr>
        <p:spPr>
          <a:xfrm flipV="1">
            <a:off x="6150118" y="2706788"/>
            <a:ext cx="2143238" cy="1365472"/>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F11B3A3-30BC-4EE2-B489-24C51DF7259C}"/>
              </a:ext>
            </a:extLst>
          </p:cNvPr>
          <p:cNvCxnSpPr>
            <a:cxnSpLocks/>
            <a:stCxn id="18" idx="3"/>
            <a:endCxn id="20" idx="0"/>
          </p:cNvCxnSpPr>
          <p:nvPr/>
        </p:nvCxnSpPr>
        <p:spPr>
          <a:xfrm>
            <a:off x="4006880" y="2733823"/>
            <a:ext cx="2143238" cy="1338437"/>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153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AEC206FD-FE37-40F9-88AC-2067151BFD06}"/>
              </a:ext>
            </a:extLst>
          </p:cNvPr>
          <p:cNvPicPr>
            <a:picLocks noChangeAspect="1"/>
          </p:cNvPicPr>
          <p:nvPr/>
        </p:nvPicPr>
        <p:blipFill>
          <a:blip r:embed="rId3"/>
          <a:stretch>
            <a:fillRect/>
          </a:stretch>
        </p:blipFill>
        <p:spPr>
          <a:xfrm>
            <a:off x="8058999" y="3056066"/>
            <a:ext cx="4045286" cy="3248924"/>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EEA493F3-71F9-4713-856D-C996659AAEC2}"/>
              </a:ext>
            </a:extLst>
          </p:cNvPr>
          <p:cNvPicPr>
            <a:picLocks noChangeAspect="1"/>
          </p:cNvPicPr>
          <p:nvPr/>
        </p:nvPicPr>
        <p:blipFill>
          <a:blip r:embed="rId4"/>
          <a:stretch>
            <a:fillRect/>
          </a:stretch>
        </p:blipFill>
        <p:spPr>
          <a:xfrm>
            <a:off x="3892239" y="2443231"/>
            <a:ext cx="4045286" cy="3251297"/>
          </a:xfrm>
          <a:prstGeom prst="rect">
            <a:avLst/>
          </a:prstGeom>
          <a:ln>
            <a:noFill/>
          </a:ln>
          <a:effectLst>
            <a:outerShdw blurRad="292100" dist="139700" dir="2700000" algn="tl" rotWithShape="0">
              <a:srgbClr val="333333">
                <a:alpha val="65000"/>
              </a:srgbClr>
            </a:outerShdw>
          </a:effectLst>
        </p:spPr>
      </p:pic>
      <p:pic>
        <p:nvPicPr>
          <p:cNvPr id="3" name="Image 2">
            <a:extLst>
              <a:ext uri="{FF2B5EF4-FFF2-40B4-BE49-F238E27FC236}">
                <a16:creationId xmlns:a16="http://schemas.microsoft.com/office/drawing/2014/main" id="{6DE08A7F-7F73-4094-B6B2-20432D334A50}"/>
              </a:ext>
            </a:extLst>
          </p:cNvPr>
          <p:cNvPicPr>
            <a:picLocks noChangeAspect="1"/>
          </p:cNvPicPr>
          <p:nvPr/>
        </p:nvPicPr>
        <p:blipFill>
          <a:blip r:embed="rId5"/>
          <a:stretch>
            <a:fillRect/>
          </a:stretch>
        </p:blipFill>
        <p:spPr>
          <a:xfrm>
            <a:off x="87716" y="2124142"/>
            <a:ext cx="3727799" cy="325601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670367" cy="72007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textuelles ont donné les meilleurs résultats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FD7D9A54-2678-4970-94B7-D511FB320F62}"/>
              </a:ext>
            </a:extLst>
          </p:cNvPr>
          <p:cNvSpPr txBox="1"/>
          <p:nvPr/>
        </p:nvSpPr>
        <p:spPr>
          <a:xfrm>
            <a:off x="-1" y="1271998"/>
            <a:ext cx="7043896"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Résultats après avoir fait un PCA 80%, un T-SNE de 2 composantes et une </a:t>
            </a:r>
            <a:r>
              <a:rPr lang="fr-FR" sz="2000" dirty="0">
                <a:ln>
                  <a:solidFill>
                    <a:schemeClr val="bg1"/>
                  </a:solidFill>
                </a:ln>
                <a:solidFill>
                  <a:schemeClr val="bg1"/>
                </a:solidFill>
                <a:latin typeface="docs-Roboto"/>
              </a:rPr>
              <a:t>clustering</a:t>
            </a:r>
            <a:r>
              <a:rPr lang="fr-FR" sz="2000" u="none" strike="noStrike" dirty="0">
                <a:ln>
                  <a:solidFill>
                    <a:schemeClr val="bg1"/>
                  </a:solidFill>
                </a:ln>
                <a:solidFill>
                  <a:schemeClr val="bg1"/>
                </a:solidFill>
                <a:effectLst/>
                <a:latin typeface="docs-Roboto"/>
              </a:rPr>
              <a:t> avec 7 clusters (catégories 1º niveau)</a:t>
            </a:r>
            <a:endParaRPr lang="fr-FR" sz="1200" b="1" i="1" dirty="0">
              <a:ln>
                <a:solidFill>
                  <a:schemeClr val="bg1">
                    <a:lumMod val="85000"/>
                  </a:schemeClr>
                </a:solidFill>
              </a:ln>
              <a:solidFill>
                <a:schemeClr val="bg1">
                  <a:lumMod val="85000"/>
                </a:schemeClr>
              </a:solidFill>
              <a:latin typeface="Google Sans"/>
            </a:endParaRPr>
          </a:p>
        </p:txBody>
      </p:sp>
      <p:pic>
        <p:nvPicPr>
          <p:cNvPr id="25" name="Image 24">
            <a:extLst>
              <a:ext uri="{FF2B5EF4-FFF2-40B4-BE49-F238E27FC236}">
                <a16:creationId xmlns:a16="http://schemas.microsoft.com/office/drawing/2014/main" id="{71F44867-06A6-4698-8545-69E07D17EDEB}"/>
              </a:ext>
            </a:extLst>
          </p:cNvPr>
          <p:cNvPicPr>
            <a:picLocks noChangeAspect="1"/>
          </p:cNvPicPr>
          <p:nvPr/>
        </p:nvPicPr>
        <p:blipFill rotWithShape="1">
          <a:blip r:embed="rId6"/>
          <a:srcRect l="35375" t="-263" r="38485" b="94581"/>
          <a:stretch/>
        </p:blipFill>
        <p:spPr>
          <a:xfrm>
            <a:off x="10034804" y="599127"/>
            <a:ext cx="1219754" cy="153388"/>
          </a:xfrm>
          <a:prstGeom prst="rect">
            <a:avLst/>
          </a:prstGeom>
        </p:spPr>
      </p:pic>
      <p:pic>
        <p:nvPicPr>
          <p:cNvPr id="26" name="Image 25">
            <a:extLst>
              <a:ext uri="{FF2B5EF4-FFF2-40B4-BE49-F238E27FC236}">
                <a16:creationId xmlns:a16="http://schemas.microsoft.com/office/drawing/2014/main" id="{7E4F629F-D799-4513-B4C1-782F60BDEEED}"/>
              </a:ext>
            </a:extLst>
          </p:cNvPr>
          <p:cNvPicPr>
            <a:picLocks noChangeAspect="1"/>
          </p:cNvPicPr>
          <p:nvPr/>
        </p:nvPicPr>
        <p:blipFill rotWithShape="1">
          <a:blip r:embed="rId6"/>
          <a:srcRect t="12282" r="48845" b="27849"/>
          <a:stretch/>
        </p:blipFill>
        <p:spPr>
          <a:xfrm>
            <a:off x="9221680" y="724204"/>
            <a:ext cx="2658052" cy="1799472"/>
          </a:xfrm>
          <a:prstGeom prst="rect">
            <a:avLst/>
          </a:prstGeom>
        </p:spPr>
      </p:pic>
    </p:spTree>
    <p:extLst>
      <p:ext uri="{BB962C8B-B14F-4D97-AF65-F5344CB8AC3E}">
        <p14:creationId xmlns:p14="http://schemas.microsoft.com/office/powerpoint/2010/main" val="1893362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53B7BD9-05DF-4706-A84C-4BB34F45EC70}"/>
              </a:ext>
            </a:extLst>
          </p:cNvPr>
          <p:cNvPicPr>
            <a:picLocks noChangeAspect="1"/>
          </p:cNvPicPr>
          <p:nvPr/>
        </p:nvPicPr>
        <p:blipFill>
          <a:blip r:embed="rId3"/>
          <a:stretch>
            <a:fillRect/>
          </a:stretch>
        </p:blipFill>
        <p:spPr>
          <a:xfrm>
            <a:off x="3839623" y="1096207"/>
            <a:ext cx="4999577" cy="373624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23813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2 meilleurs résultats de chaque groupe</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Rectangle 20">
            <a:extLst>
              <a:ext uri="{FF2B5EF4-FFF2-40B4-BE49-F238E27FC236}">
                <a16:creationId xmlns:a16="http://schemas.microsoft.com/office/drawing/2014/main" id="{0C61548A-9E62-4566-B3E5-9CDA7951424F}"/>
              </a:ext>
            </a:extLst>
          </p:cNvPr>
          <p:cNvSpPr/>
          <p:nvPr/>
        </p:nvSpPr>
        <p:spPr>
          <a:xfrm>
            <a:off x="4174835" y="1171181"/>
            <a:ext cx="1556597" cy="2484883"/>
          </a:xfrm>
          <a:prstGeom prst="rect">
            <a:avLst/>
          </a:prstGeom>
          <a:noFill/>
          <a:ln w="38100">
            <a:solidFill>
              <a:srgbClr val="33CC3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801C73AB-EA48-464D-B5A8-FDECA7880FE2}"/>
              </a:ext>
            </a:extLst>
          </p:cNvPr>
          <p:cNvSpPr txBox="1"/>
          <p:nvPr/>
        </p:nvSpPr>
        <p:spPr>
          <a:xfrm>
            <a:off x="816584" y="1320133"/>
            <a:ext cx="2739416" cy="1323439"/>
          </a:xfrm>
          <a:prstGeom prst="rect">
            <a:avLst/>
          </a:prstGeom>
          <a:noFill/>
        </p:spPr>
        <p:txBody>
          <a:bodyPr wrap="square">
            <a:spAutoFit/>
          </a:bodyPr>
          <a:lstStyle/>
          <a:p>
            <a:r>
              <a:rPr lang="fr-FR" sz="2000" u="none" strike="noStrike" dirty="0">
                <a:solidFill>
                  <a:srgbClr val="000000"/>
                </a:solidFill>
                <a:effectLst/>
                <a:latin typeface="Google Sans"/>
              </a:rPr>
              <a:t>Les </a:t>
            </a:r>
            <a:r>
              <a:rPr lang="fr-FR" sz="2000" u="none" strike="noStrike" dirty="0" err="1">
                <a:solidFill>
                  <a:srgbClr val="000000"/>
                </a:solidFill>
                <a:effectLst/>
                <a:latin typeface="Google Sans"/>
              </a:rPr>
              <a:t>datasets</a:t>
            </a:r>
            <a:r>
              <a:rPr lang="fr-FR" sz="2000" u="none" strike="noStrike" dirty="0">
                <a:solidFill>
                  <a:srgbClr val="000000"/>
                </a:solidFill>
                <a:effectLst/>
                <a:latin typeface="Google Sans"/>
              </a:rPr>
              <a:t> avec seulement les données textuelles ont donné les meilleurs résultats</a:t>
            </a:r>
          </a:p>
        </p:txBody>
      </p:sp>
      <p:pic>
        <p:nvPicPr>
          <p:cNvPr id="24" name="Image 23">
            <a:extLst>
              <a:ext uri="{FF2B5EF4-FFF2-40B4-BE49-F238E27FC236}">
                <a16:creationId xmlns:a16="http://schemas.microsoft.com/office/drawing/2014/main" id="{9B346FD1-87EF-4B69-9179-A7FE48272775}"/>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1320133"/>
            <a:ext cx="457727" cy="427272"/>
          </a:xfrm>
          <a:prstGeom prst="rect">
            <a:avLst/>
          </a:prstGeom>
        </p:spPr>
      </p:pic>
      <p:sp>
        <p:nvSpPr>
          <p:cNvPr id="16" name="Flèche : droite 15">
            <a:extLst>
              <a:ext uri="{FF2B5EF4-FFF2-40B4-BE49-F238E27FC236}">
                <a16:creationId xmlns:a16="http://schemas.microsoft.com/office/drawing/2014/main" id="{CF55AF5A-A9CA-4334-B840-2D478DBB73C6}"/>
              </a:ext>
            </a:extLst>
          </p:cNvPr>
          <p:cNvSpPr/>
          <p:nvPr/>
        </p:nvSpPr>
        <p:spPr>
          <a:xfrm>
            <a:off x="3384900" y="5328764"/>
            <a:ext cx="342897" cy="113789"/>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 droite 26">
            <a:extLst>
              <a:ext uri="{FF2B5EF4-FFF2-40B4-BE49-F238E27FC236}">
                <a16:creationId xmlns:a16="http://schemas.microsoft.com/office/drawing/2014/main" id="{8BA30920-6FA1-4F5F-BB72-D607C5D4B8E5}"/>
              </a:ext>
            </a:extLst>
          </p:cNvPr>
          <p:cNvSpPr/>
          <p:nvPr/>
        </p:nvSpPr>
        <p:spPr>
          <a:xfrm>
            <a:off x="3384900" y="5476907"/>
            <a:ext cx="342897" cy="113789"/>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26C1DA42-659F-4AC3-9657-AC6FBF50C949}"/>
              </a:ext>
            </a:extLst>
          </p:cNvPr>
          <p:cNvPicPr>
            <a:picLocks noChangeAspect="1"/>
          </p:cNvPicPr>
          <p:nvPr/>
        </p:nvPicPr>
        <p:blipFill>
          <a:blip r:embed="rId5"/>
          <a:stretch>
            <a:fillRect/>
          </a:stretch>
        </p:blipFill>
        <p:spPr>
          <a:xfrm>
            <a:off x="3781949" y="5027871"/>
            <a:ext cx="6733068" cy="1201125"/>
          </a:xfrm>
          <a:prstGeom prst="rect">
            <a:avLst/>
          </a:prstGeom>
        </p:spPr>
      </p:pic>
      <p:sp>
        <p:nvSpPr>
          <p:cNvPr id="28" name="Rectangle 27">
            <a:extLst>
              <a:ext uri="{FF2B5EF4-FFF2-40B4-BE49-F238E27FC236}">
                <a16:creationId xmlns:a16="http://schemas.microsoft.com/office/drawing/2014/main" id="{8C4C6ED6-CA0D-4350-A9D7-81D90230BE35}"/>
              </a:ext>
            </a:extLst>
          </p:cNvPr>
          <p:cNvSpPr/>
          <p:nvPr/>
        </p:nvSpPr>
        <p:spPr>
          <a:xfrm>
            <a:off x="9044944" y="5473816"/>
            <a:ext cx="555988" cy="1473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3E0C9A4B-D67A-43A4-AC52-9998B53E9BBB}"/>
              </a:ext>
            </a:extLst>
          </p:cNvPr>
          <p:cNvSpPr/>
          <p:nvPr/>
        </p:nvSpPr>
        <p:spPr>
          <a:xfrm>
            <a:off x="9829569" y="5326496"/>
            <a:ext cx="623343" cy="1473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E11F0AB3-8DA5-4FAB-8340-557E906785CB}"/>
              </a:ext>
            </a:extLst>
          </p:cNvPr>
          <p:cNvSpPr/>
          <p:nvPr/>
        </p:nvSpPr>
        <p:spPr>
          <a:xfrm>
            <a:off x="7960434" y="5326496"/>
            <a:ext cx="555988" cy="1473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983DEEB1-298D-4045-BF6F-B666838FCF71}"/>
              </a:ext>
            </a:extLst>
          </p:cNvPr>
          <p:cNvSpPr/>
          <p:nvPr/>
        </p:nvSpPr>
        <p:spPr>
          <a:xfrm>
            <a:off x="6754421" y="6034692"/>
            <a:ext cx="555064" cy="15579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1075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C11DBBA-0C77-4EA0-916B-7A943E53B721}"/>
              </a:ext>
            </a:extLst>
          </p:cNvPr>
          <p:cNvPicPr>
            <a:picLocks noChangeAspect="1"/>
          </p:cNvPicPr>
          <p:nvPr/>
        </p:nvPicPr>
        <p:blipFill>
          <a:blip r:embed="rId3"/>
          <a:stretch>
            <a:fillRect/>
          </a:stretch>
        </p:blipFill>
        <p:spPr>
          <a:xfrm>
            <a:off x="1245141" y="1257035"/>
            <a:ext cx="9701720" cy="481246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Clusters identifiables pour données textuelles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2939780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B74BF96-2E03-48D7-B088-75F74005E146}"/>
              </a:ext>
            </a:extLst>
          </p:cNvPr>
          <p:cNvPicPr>
            <a:picLocks noChangeAspect="1"/>
          </p:cNvPicPr>
          <p:nvPr/>
        </p:nvPicPr>
        <p:blipFill>
          <a:blip r:embed="rId3"/>
          <a:stretch>
            <a:fillRect/>
          </a:stretch>
        </p:blipFill>
        <p:spPr>
          <a:xfrm>
            <a:off x="1245140" y="1263017"/>
            <a:ext cx="9701720" cy="4816699"/>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592212"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Bruit dans les données visuelles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243720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8" y="432794"/>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Mission</a:t>
            </a:r>
            <a:endParaRPr lang="es-419" sz="4000" b="1" u="sng" dirty="0">
              <a:ln>
                <a:solidFill>
                  <a:srgbClr val="7451EB"/>
                </a:solidFill>
              </a:ln>
              <a:solidFill>
                <a:srgbClr val="7451EB"/>
              </a:solidFill>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14" name="ZoneTexte 13">
            <a:extLst>
              <a:ext uri="{FF2B5EF4-FFF2-40B4-BE49-F238E27FC236}">
                <a16:creationId xmlns:a16="http://schemas.microsoft.com/office/drawing/2014/main" id="{6EE5E1AA-2CB6-4D90-9CAC-CC2D0FF390AA}"/>
              </a:ext>
            </a:extLst>
          </p:cNvPr>
          <p:cNvSpPr txBox="1"/>
          <p:nvPr/>
        </p:nvSpPr>
        <p:spPr>
          <a:xfrm>
            <a:off x="377907" y="1208056"/>
            <a:ext cx="6846628" cy="1200329"/>
          </a:xfrm>
          <a:prstGeom prst="rect">
            <a:avLst/>
          </a:prstGeom>
          <a:noFill/>
        </p:spPr>
        <p:txBody>
          <a:bodyPr wrap="square">
            <a:spAutoFit/>
          </a:bodyPr>
          <a:lstStyle/>
          <a:p>
            <a:r>
              <a:rPr lang="fr-FR" sz="2400" b="1" dirty="0">
                <a:ln>
                  <a:solidFill>
                    <a:srgbClr val="00B050"/>
                  </a:solidFill>
                </a:ln>
                <a:solidFill>
                  <a:srgbClr val="00B050"/>
                </a:solidFill>
                <a:latin typeface="Google Sans"/>
              </a:rPr>
              <a:t>Prêt à dépenser </a:t>
            </a:r>
            <a:r>
              <a:rPr lang="fr-FR" sz="2400" dirty="0">
                <a:ln>
                  <a:solidFill>
                    <a:schemeClr val="tx1"/>
                  </a:solidFill>
                </a:ln>
                <a:latin typeface="Google Sans"/>
              </a:rPr>
              <a:t>souhaite mettre en œuvre un outil de </a:t>
            </a:r>
            <a:r>
              <a:rPr lang="fr-FR" sz="2400" b="1" dirty="0">
                <a:ln>
                  <a:solidFill>
                    <a:srgbClr val="00B050"/>
                  </a:solidFill>
                </a:ln>
                <a:solidFill>
                  <a:srgbClr val="00B050"/>
                </a:solidFill>
                <a:latin typeface="Google Sans"/>
              </a:rPr>
              <a:t>« </a:t>
            </a:r>
            <a:r>
              <a:rPr lang="fr-FR" sz="2400" b="1" dirty="0" err="1">
                <a:ln>
                  <a:solidFill>
                    <a:srgbClr val="00B050"/>
                  </a:solidFill>
                </a:ln>
                <a:solidFill>
                  <a:srgbClr val="00B050"/>
                </a:solidFill>
                <a:latin typeface="Google Sans"/>
              </a:rPr>
              <a:t>scoring</a:t>
            </a:r>
            <a:r>
              <a:rPr lang="fr-FR" sz="2400" b="1" dirty="0">
                <a:ln>
                  <a:solidFill>
                    <a:srgbClr val="00B050"/>
                  </a:solidFill>
                </a:ln>
                <a:solidFill>
                  <a:srgbClr val="00B050"/>
                </a:solidFill>
                <a:latin typeface="Google Sans"/>
              </a:rPr>
              <a:t> crédit » </a:t>
            </a:r>
            <a:r>
              <a:rPr lang="fr-FR" sz="2400" dirty="0">
                <a:ln>
                  <a:solidFill>
                    <a:schemeClr val="tx1"/>
                  </a:solidFill>
                </a:ln>
                <a:latin typeface="Google Sans"/>
              </a:rPr>
              <a:t>pour calculer la probabilité qu’un client </a:t>
            </a:r>
            <a:r>
              <a:rPr lang="fr-FR" sz="2400" b="1" dirty="0">
                <a:ln>
                  <a:solidFill>
                    <a:srgbClr val="00B050"/>
                  </a:solidFill>
                </a:ln>
                <a:solidFill>
                  <a:srgbClr val="00B050"/>
                </a:solidFill>
                <a:latin typeface="Google Sans"/>
              </a:rPr>
              <a:t>rembourse</a:t>
            </a:r>
            <a:r>
              <a:rPr lang="fr-FR" sz="2400" dirty="0">
                <a:ln>
                  <a:solidFill>
                    <a:schemeClr val="tx1"/>
                  </a:solidFill>
                </a:ln>
                <a:latin typeface="Google Sans"/>
              </a:rPr>
              <a:t> son crédit</a:t>
            </a:r>
            <a:endParaRPr lang="fr-FR" sz="2400" b="1" dirty="0">
              <a:ln>
                <a:solidFill>
                  <a:srgbClr val="00B050"/>
                </a:solidFill>
              </a:ln>
              <a:solidFill>
                <a:srgbClr val="00B050"/>
              </a:solidFill>
              <a:latin typeface="Google Sans"/>
            </a:endParaRPr>
          </a:p>
        </p:txBody>
      </p:sp>
      <p:pic>
        <p:nvPicPr>
          <p:cNvPr id="13" name="Image 12">
            <a:extLst>
              <a:ext uri="{FF2B5EF4-FFF2-40B4-BE49-F238E27FC236}">
                <a16:creationId xmlns:a16="http://schemas.microsoft.com/office/drawing/2014/main" id="{2554A95C-198F-4D25-BB93-3862BE22E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18" y="3189783"/>
            <a:ext cx="340377" cy="360000"/>
          </a:xfrm>
          <a:prstGeom prst="rect">
            <a:avLst/>
          </a:prstGeom>
        </p:spPr>
      </p:pic>
      <p:sp>
        <p:nvSpPr>
          <p:cNvPr id="16" name="ZoneTexte 15">
            <a:extLst>
              <a:ext uri="{FF2B5EF4-FFF2-40B4-BE49-F238E27FC236}">
                <a16:creationId xmlns:a16="http://schemas.microsoft.com/office/drawing/2014/main" id="{9521B012-0CE2-4F18-8F22-D61B1D14C7E7}"/>
              </a:ext>
            </a:extLst>
          </p:cNvPr>
          <p:cNvSpPr txBox="1"/>
          <p:nvPr/>
        </p:nvSpPr>
        <p:spPr>
          <a:xfrm>
            <a:off x="719297" y="3798700"/>
            <a:ext cx="5376703" cy="1477328"/>
          </a:xfrm>
          <a:prstGeom prst="rect">
            <a:avLst/>
          </a:prstGeom>
          <a:noFill/>
        </p:spPr>
        <p:txBody>
          <a:bodyPr wrap="square">
            <a:spAutoFit/>
          </a:bodyPr>
          <a:lstStyle/>
          <a:p>
            <a:r>
              <a:rPr lang="fr-FR" b="1" dirty="0">
                <a:solidFill>
                  <a:srgbClr val="202124"/>
                </a:solidFill>
                <a:latin typeface="Google Sans"/>
              </a:rPr>
              <a:t>Prendre en compte :</a:t>
            </a:r>
          </a:p>
          <a:p>
            <a:pPr marL="285750" indent="-285750">
              <a:buFont typeface="Wingdings" panose="05000000000000000000" pitchFamily="2" charset="2"/>
              <a:buChar char="§"/>
            </a:pPr>
            <a:r>
              <a:rPr lang="fr-FR" dirty="0">
                <a:solidFill>
                  <a:srgbClr val="202124"/>
                </a:solidFill>
                <a:latin typeface="Google Sans"/>
              </a:rPr>
              <a:t>Réaliser des traitements des images et des descriptions de produits.</a:t>
            </a:r>
          </a:p>
          <a:p>
            <a:pPr marL="285750" indent="-285750">
              <a:buFont typeface="Wingdings" panose="05000000000000000000" pitchFamily="2" charset="2"/>
              <a:buChar char="§"/>
            </a:pPr>
            <a:r>
              <a:rPr lang="fr-FR" dirty="0">
                <a:solidFill>
                  <a:srgbClr val="202124"/>
                </a:solidFill>
                <a:latin typeface="Google Sans"/>
              </a:rPr>
              <a:t>Mettre en œuvre au minimum un algorithme de type SIFT / ORB / SURF. </a:t>
            </a:r>
          </a:p>
        </p:txBody>
      </p:sp>
      <p:sp>
        <p:nvSpPr>
          <p:cNvPr id="19" name="ZoneTexte 18">
            <a:extLst>
              <a:ext uri="{FF2B5EF4-FFF2-40B4-BE49-F238E27FC236}">
                <a16:creationId xmlns:a16="http://schemas.microsoft.com/office/drawing/2014/main" id="{1405883F-5A31-48FF-A41D-178CC91EEB75}"/>
              </a:ext>
            </a:extLst>
          </p:cNvPr>
          <p:cNvSpPr txBox="1"/>
          <p:nvPr/>
        </p:nvSpPr>
        <p:spPr>
          <a:xfrm>
            <a:off x="697220" y="3015840"/>
            <a:ext cx="6846628" cy="707886"/>
          </a:xfrm>
          <a:prstGeom prst="rect">
            <a:avLst/>
          </a:prstGeom>
          <a:noFill/>
        </p:spPr>
        <p:txBody>
          <a:bodyPr wrap="square">
            <a:spAutoFit/>
          </a:bodyPr>
          <a:lstStyle/>
          <a:p>
            <a:r>
              <a:rPr lang="fr-FR" sz="2000" b="1" dirty="0">
                <a:ln>
                  <a:solidFill>
                    <a:srgbClr val="7451EB"/>
                  </a:solidFill>
                </a:ln>
                <a:solidFill>
                  <a:srgbClr val="7451EB"/>
                </a:solidFill>
                <a:latin typeface="Google Sans"/>
              </a:rPr>
              <a:t>R</a:t>
            </a:r>
            <a:r>
              <a:rPr lang="fr-FR" sz="2000" b="1" u="none" strike="noStrike" dirty="0">
                <a:ln>
                  <a:solidFill>
                    <a:srgbClr val="7451EB"/>
                  </a:solidFill>
                </a:ln>
                <a:solidFill>
                  <a:srgbClr val="7451EB"/>
                </a:solidFill>
                <a:effectLst/>
                <a:latin typeface="Google Sans"/>
              </a:rPr>
              <a:t>éaliser une première étude de faisabilité d'un moteur de classification d'articles basé sur une image et une description.</a:t>
            </a:r>
          </a:p>
        </p:txBody>
      </p:sp>
      <p:sp>
        <p:nvSpPr>
          <p:cNvPr id="18" name="TextBox 3">
            <a:extLst>
              <a:ext uri="{FF2B5EF4-FFF2-40B4-BE49-F238E27FC236}">
                <a16:creationId xmlns:a16="http://schemas.microsoft.com/office/drawing/2014/main" id="{C29127FA-41C3-48A7-9EC8-55EC9AD4F573}"/>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ZoneTexte 20">
            <a:extLst>
              <a:ext uri="{FF2B5EF4-FFF2-40B4-BE49-F238E27FC236}">
                <a16:creationId xmlns:a16="http://schemas.microsoft.com/office/drawing/2014/main" id="{F2C6C944-ABD0-4386-A0A7-98ADEA7CF9B1}"/>
              </a:ext>
            </a:extLst>
          </p:cNvPr>
          <p:cNvSpPr txBox="1"/>
          <p:nvPr/>
        </p:nvSpPr>
        <p:spPr>
          <a:xfrm>
            <a:off x="2" y="5410773"/>
            <a:ext cx="5522974"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Est-il possible de classifier automatiquement les produits de manière pertinente ?</a:t>
            </a:r>
            <a:endParaRPr lang="fr-FR" sz="1200" b="1" i="1" dirty="0">
              <a:ln>
                <a:solidFill>
                  <a:schemeClr val="bg1">
                    <a:lumMod val="85000"/>
                  </a:schemeClr>
                </a:solidFill>
              </a:ln>
              <a:solidFill>
                <a:schemeClr val="bg1">
                  <a:lumMod val="85000"/>
                </a:schemeClr>
              </a:solidFill>
              <a:latin typeface="Google Sans"/>
            </a:endParaRPr>
          </a:p>
        </p:txBody>
      </p:sp>
      <p:pic>
        <p:nvPicPr>
          <p:cNvPr id="4" name="Image 3">
            <a:extLst>
              <a:ext uri="{FF2B5EF4-FFF2-40B4-BE49-F238E27FC236}">
                <a16:creationId xmlns:a16="http://schemas.microsoft.com/office/drawing/2014/main" id="{AC6772F7-EF10-479B-9BBA-035B6D2A7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4071" y="617936"/>
            <a:ext cx="3133725" cy="2876550"/>
          </a:xfrm>
          <a:prstGeom prst="rect">
            <a:avLst/>
          </a:prstGeom>
        </p:spPr>
      </p:pic>
    </p:spTree>
    <p:extLst>
      <p:ext uri="{BB962C8B-B14F-4D97-AF65-F5344CB8AC3E}">
        <p14:creationId xmlns:p14="http://schemas.microsoft.com/office/powerpoint/2010/main" val="3338745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90A0919-95E2-43AD-B5A7-63F12B0C8C5A}"/>
              </a:ext>
            </a:extLst>
          </p:cNvPr>
          <p:cNvPicPr>
            <a:picLocks noChangeAspect="1"/>
          </p:cNvPicPr>
          <p:nvPr/>
        </p:nvPicPr>
        <p:blipFill rotWithShape="1">
          <a:blip r:embed="rId3"/>
          <a:srcRect t="7439"/>
          <a:stretch/>
        </p:blipFill>
        <p:spPr>
          <a:xfrm>
            <a:off x="456491" y="1780803"/>
            <a:ext cx="5781675" cy="3059302"/>
          </a:xfrm>
          <a:prstGeom prst="rect">
            <a:avLst/>
          </a:prstGeom>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Matrice de confusion</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4" name="ZoneTexte 13">
            <a:extLst>
              <a:ext uri="{FF2B5EF4-FFF2-40B4-BE49-F238E27FC236}">
                <a16:creationId xmlns:a16="http://schemas.microsoft.com/office/drawing/2014/main" id="{C6B8C7BA-0196-4975-8BD1-BBFB50B62271}"/>
              </a:ext>
            </a:extLst>
          </p:cNvPr>
          <p:cNvSpPr txBox="1"/>
          <p:nvPr/>
        </p:nvSpPr>
        <p:spPr>
          <a:xfrm>
            <a:off x="0" y="5375931"/>
            <a:ext cx="4078941" cy="707886"/>
          </a:xfrm>
          <a:prstGeom prst="rect">
            <a:avLst/>
          </a:prstGeom>
          <a:solidFill>
            <a:srgbClr val="00B050"/>
          </a:solidFill>
          <a:ln>
            <a:solidFill>
              <a:srgbClr val="00B050"/>
            </a:solidFill>
          </a:ln>
        </p:spPr>
        <p:txBody>
          <a:bodyPr wrap="square">
            <a:spAutoFit/>
          </a:bodyPr>
          <a:lstStyle/>
          <a:p>
            <a:r>
              <a:rPr lang="fr-FR" sz="2000" dirty="0">
                <a:ln>
                  <a:solidFill>
                    <a:schemeClr val="bg1"/>
                  </a:solidFill>
                </a:ln>
                <a:solidFill>
                  <a:schemeClr val="bg1"/>
                </a:solidFill>
                <a:latin typeface="docs-Roboto"/>
              </a:rPr>
              <a:t>L'identification des clusters est plus facile sur les variables textuelles</a:t>
            </a:r>
            <a:endParaRPr lang="fr-FR" sz="1200" b="1" i="1" u="sng" dirty="0">
              <a:ln>
                <a:solidFill>
                  <a:schemeClr val="bg1">
                    <a:lumMod val="85000"/>
                  </a:schemeClr>
                </a:solidFill>
              </a:ln>
              <a:solidFill>
                <a:schemeClr val="bg1">
                  <a:lumMod val="85000"/>
                </a:schemeClr>
              </a:solidFill>
              <a:latin typeface="Google Sans"/>
            </a:endParaRPr>
          </a:p>
        </p:txBody>
      </p:sp>
      <p:sp>
        <p:nvSpPr>
          <p:cNvPr id="18" name="ZoneTexte 17">
            <a:extLst>
              <a:ext uri="{FF2B5EF4-FFF2-40B4-BE49-F238E27FC236}">
                <a16:creationId xmlns:a16="http://schemas.microsoft.com/office/drawing/2014/main" id="{F2ED86D6-C55F-42F5-80A4-647189E08778}"/>
              </a:ext>
            </a:extLst>
          </p:cNvPr>
          <p:cNvSpPr txBox="1"/>
          <p:nvPr/>
        </p:nvSpPr>
        <p:spPr>
          <a:xfrm>
            <a:off x="2171105" y="1305719"/>
            <a:ext cx="3372445" cy="400110"/>
          </a:xfrm>
          <a:prstGeom prst="rect">
            <a:avLst/>
          </a:prstGeom>
          <a:noFill/>
        </p:spPr>
        <p:txBody>
          <a:bodyPr wrap="square">
            <a:spAutoFit/>
          </a:bodyPr>
          <a:lstStyle/>
          <a:p>
            <a:r>
              <a:rPr lang="en-US" sz="2000" b="1" dirty="0">
                <a:solidFill>
                  <a:srgbClr val="000000"/>
                </a:solidFill>
                <a:effectLst>
                  <a:outerShdw blurRad="38100" dist="38100" dir="2700000" algn="tl">
                    <a:srgbClr val="000000">
                      <a:alpha val="43137"/>
                    </a:srgbClr>
                  </a:outerShdw>
                </a:effectLst>
                <a:latin typeface="Google Sans"/>
              </a:rPr>
              <a:t>(STEMMING</a:t>
            </a:r>
            <a:r>
              <a:rPr lang="fr-FR" sz="2000" b="1" dirty="0">
                <a:solidFill>
                  <a:srgbClr val="000000"/>
                </a:solidFill>
                <a:effectLst>
                  <a:outerShdw blurRad="38100" dist="38100" dir="2700000" algn="tl">
                    <a:srgbClr val="000000">
                      <a:alpha val="43137"/>
                    </a:srgbClr>
                  </a:outerShdw>
                </a:effectLst>
                <a:latin typeface="Google Sans"/>
              </a:rPr>
              <a:t> + TF-IDF) + PRICE</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sp>
        <p:nvSpPr>
          <p:cNvPr id="19" name="ZoneTexte 18">
            <a:extLst>
              <a:ext uri="{FF2B5EF4-FFF2-40B4-BE49-F238E27FC236}">
                <a16:creationId xmlns:a16="http://schemas.microsoft.com/office/drawing/2014/main" id="{EF81F4BD-55D3-4118-9EFE-CF6802337037}"/>
              </a:ext>
            </a:extLst>
          </p:cNvPr>
          <p:cNvSpPr txBox="1"/>
          <p:nvPr/>
        </p:nvSpPr>
        <p:spPr>
          <a:xfrm>
            <a:off x="6345671" y="1312035"/>
            <a:ext cx="3854019" cy="400110"/>
          </a:xfrm>
          <a:prstGeom prst="rect">
            <a:avLst/>
          </a:prstGeom>
          <a:noFill/>
        </p:spPr>
        <p:txBody>
          <a:bodyPr wrap="square">
            <a:spAutoFit/>
          </a:bodyPr>
          <a:lstStyle/>
          <a:p>
            <a:r>
              <a:rPr lang="en-US" sz="2000" b="1" u="none" strike="noStrike" dirty="0">
                <a:solidFill>
                  <a:srgbClr val="000000"/>
                </a:solidFill>
                <a:effectLst>
                  <a:outerShdw blurRad="38100" dist="38100" dir="2700000" algn="tl">
                    <a:srgbClr val="000000">
                      <a:alpha val="43137"/>
                    </a:srgbClr>
                  </a:outerShdw>
                </a:effectLst>
                <a:latin typeface="Google Sans"/>
              </a:rPr>
              <a:t>(STEMMING </a:t>
            </a:r>
            <a:r>
              <a:rPr lang="en-US" sz="2000" b="1" dirty="0">
                <a:solidFill>
                  <a:srgbClr val="000000"/>
                </a:solidFill>
                <a:effectLst>
                  <a:outerShdw blurRad="38100" dist="38100" dir="2700000" algn="tl">
                    <a:srgbClr val="000000">
                      <a:alpha val="43137"/>
                    </a:srgbClr>
                  </a:outerShdw>
                </a:effectLst>
                <a:latin typeface="Google Sans"/>
              </a:rPr>
              <a:t>+ </a:t>
            </a:r>
            <a:r>
              <a:rPr lang="en-US" sz="2000" b="1" dirty="0" err="1">
                <a:solidFill>
                  <a:srgbClr val="000000"/>
                </a:solidFill>
                <a:effectLst>
                  <a:outerShdw blurRad="38100" dist="38100" dir="2700000" algn="tl">
                    <a:srgbClr val="000000">
                      <a:alpha val="43137"/>
                    </a:srgbClr>
                  </a:outerShdw>
                </a:effectLst>
                <a:latin typeface="Google Sans"/>
              </a:rPr>
              <a:t>BoW</a:t>
            </a:r>
            <a:r>
              <a:rPr lang="en-US" sz="2000" b="1" dirty="0">
                <a:solidFill>
                  <a:srgbClr val="000000"/>
                </a:solidFill>
                <a:effectLst>
                  <a:outerShdw blurRad="38100" dist="38100" dir="2700000" algn="tl">
                    <a:srgbClr val="000000">
                      <a:alpha val="43137"/>
                    </a:srgbClr>
                  </a:outerShdw>
                </a:effectLst>
                <a:latin typeface="Google Sans"/>
              </a:rPr>
              <a:t>) + SIFT + PRICE </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pic>
        <p:nvPicPr>
          <p:cNvPr id="6" name="Image 5">
            <a:extLst>
              <a:ext uri="{FF2B5EF4-FFF2-40B4-BE49-F238E27FC236}">
                <a16:creationId xmlns:a16="http://schemas.microsoft.com/office/drawing/2014/main" id="{03C856DE-57AE-4540-8BF3-3DD7042BEE15}"/>
              </a:ext>
            </a:extLst>
          </p:cNvPr>
          <p:cNvPicPr>
            <a:picLocks noChangeAspect="1"/>
          </p:cNvPicPr>
          <p:nvPr/>
        </p:nvPicPr>
        <p:blipFill>
          <a:blip r:embed="rId4"/>
          <a:stretch>
            <a:fillRect/>
          </a:stretch>
        </p:blipFill>
        <p:spPr>
          <a:xfrm>
            <a:off x="6431839" y="1780804"/>
            <a:ext cx="4303471" cy="3075268"/>
          </a:xfrm>
          <a:prstGeom prst="rect">
            <a:avLst/>
          </a:prstGeom>
        </p:spPr>
      </p:pic>
    </p:spTree>
    <p:extLst>
      <p:ext uri="{BB962C8B-B14F-4D97-AF65-F5344CB8AC3E}">
        <p14:creationId xmlns:p14="http://schemas.microsoft.com/office/powerpoint/2010/main" val="481837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Visualisation en 3D avec </a:t>
            </a:r>
            <a:r>
              <a:rPr lang="fr-FR" sz="4000" b="1" dirty="0" err="1">
                <a:ln>
                  <a:solidFill>
                    <a:srgbClr val="7451EB"/>
                  </a:solidFill>
                </a:ln>
                <a:solidFill>
                  <a:srgbClr val="7451EB"/>
                </a:solidFill>
                <a:latin typeface="Google Sans"/>
              </a:rPr>
              <a:t>Tensorboard</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F835F9D1-83CA-4C34-AAED-4C0F27DC175D}"/>
              </a:ext>
            </a:extLst>
          </p:cNvPr>
          <p:cNvSpPr txBox="1"/>
          <p:nvPr/>
        </p:nvSpPr>
        <p:spPr>
          <a:xfrm>
            <a:off x="0" y="1152468"/>
            <a:ext cx="7422776"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Résultats</a:t>
            </a:r>
            <a:r>
              <a:rPr lang="fr-FR" sz="2000" dirty="0">
                <a:ln>
                  <a:solidFill>
                    <a:schemeClr val="bg1"/>
                  </a:solidFill>
                </a:ln>
                <a:solidFill>
                  <a:schemeClr val="bg1"/>
                </a:solidFill>
                <a:latin typeface="docs-Roboto"/>
              </a:rPr>
              <a:t> a</a:t>
            </a:r>
            <a:r>
              <a:rPr lang="fr-FR" sz="2000" u="none" strike="noStrike" dirty="0">
                <a:ln>
                  <a:solidFill>
                    <a:schemeClr val="bg1"/>
                  </a:solidFill>
                </a:ln>
                <a:solidFill>
                  <a:schemeClr val="bg1"/>
                </a:solidFill>
                <a:effectLst/>
                <a:latin typeface="docs-Roboto"/>
              </a:rPr>
              <a:t>près avoir fait un PCA 80%, un T-SNE</a:t>
            </a:r>
            <a:r>
              <a:rPr lang="fr-FR" sz="2000" strike="noStrike" dirty="0">
                <a:ln>
                  <a:solidFill>
                    <a:schemeClr val="bg1"/>
                  </a:solidFill>
                </a:ln>
                <a:solidFill>
                  <a:schemeClr val="bg1"/>
                </a:solidFill>
                <a:effectLst/>
                <a:latin typeface="docs-Roboto"/>
              </a:rPr>
              <a:t> </a:t>
            </a:r>
            <a:r>
              <a:rPr lang="fr-FR" sz="2000" u="sng" strike="noStrike" dirty="0">
                <a:ln>
                  <a:solidFill>
                    <a:schemeClr val="bg1"/>
                  </a:solidFill>
                </a:ln>
                <a:solidFill>
                  <a:schemeClr val="bg1"/>
                </a:solidFill>
                <a:effectLst/>
                <a:latin typeface="docs-Roboto"/>
              </a:rPr>
              <a:t>3</a:t>
            </a:r>
            <a:r>
              <a:rPr lang="fr-FR" sz="2000" strike="noStrike" dirty="0">
                <a:ln>
                  <a:solidFill>
                    <a:schemeClr val="bg1"/>
                  </a:solidFill>
                </a:ln>
                <a:solidFill>
                  <a:schemeClr val="bg1"/>
                </a:solidFill>
                <a:effectLst/>
                <a:latin typeface="docs-Roboto"/>
              </a:rPr>
              <a:t> </a:t>
            </a:r>
            <a:r>
              <a:rPr lang="fr-FR" sz="2000" u="none" strike="noStrike" dirty="0">
                <a:ln>
                  <a:solidFill>
                    <a:schemeClr val="bg1"/>
                  </a:solidFill>
                </a:ln>
                <a:solidFill>
                  <a:schemeClr val="bg1"/>
                </a:solidFill>
                <a:effectLst/>
                <a:latin typeface="docs-Roboto"/>
              </a:rPr>
              <a:t>composantes et une clustering avec 7 clusters</a:t>
            </a:r>
            <a:endParaRPr lang="fr-FR" sz="1200" b="1" i="1" dirty="0">
              <a:ln>
                <a:solidFill>
                  <a:schemeClr val="bg1">
                    <a:lumMod val="85000"/>
                  </a:schemeClr>
                </a:solidFill>
              </a:ln>
              <a:solidFill>
                <a:schemeClr val="bg1">
                  <a:lumMod val="85000"/>
                </a:schemeClr>
              </a:solidFill>
              <a:latin typeface="Google Sans"/>
            </a:endParaRPr>
          </a:p>
        </p:txBody>
      </p:sp>
      <p:sp>
        <p:nvSpPr>
          <p:cNvPr id="17" name="ZoneTexte 16">
            <a:extLst>
              <a:ext uri="{FF2B5EF4-FFF2-40B4-BE49-F238E27FC236}">
                <a16:creationId xmlns:a16="http://schemas.microsoft.com/office/drawing/2014/main" id="{B0F55E62-0D04-46AB-B87D-2D586F07E3ED}"/>
              </a:ext>
            </a:extLst>
          </p:cNvPr>
          <p:cNvSpPr txBox="1"/>
          <p:nvPr/>
        </p:nvSpPr>
        <p:spPr>
          <a:xfrm>
            <a:off x="1237786" y="2042421"/>
            <a:ext cx="4123239" cy="400110"/>
          </a:xfrm>
          <a:prstGeom prst="rect">
            <a:avLst/>
          </a:prstGeom>
          <a:noFill/>
        </p:spPr>
        <p:txBody>
          <a:bodyPr wrap="square">
            <a:spAutoFit/>
          </a:bodyPr>
          <a:lstStyle/>
          <a:p>
            <a:r>
              <a:rPr lang="en-US" sz="2000" b="1" dirty="0">
                <a:solidFill>
                  <a:srgbClr val="000000"/>
                </a:solidFill>
                <a:effectLst>
                  <a:outerShdw blurRad="38100" dist="38100" dir="2700000" algn="tl">
                    <a:srgbClr val="000000">
                      <a:alpha val="43137"/>
                    </a:srgbClr>
                  </a:outerShdw>
                </a:effectLst>
                <a:latin typeface="Google Sans"/>
              </a:rPr>
              <a:t>(L</a:t>
            </a:r>
            <a:r>
              <a:rPr lang="fr-FR" sz="2000" b="1" dirty="0">
                <a:solidFill>
                  <a:srgbClr val="000000"/>
                </a:solidFill>
                <a:effectLst>
                  <a:outerShdw blurRad="38100" dist="38100" dir="2700000" algn="tl">
                    <a:srgbClr val="000000">
                      <a:alpha val="43137"/>
                    </a:srgbClr>
                  </a:outerShdw>
                </a:effectLst>
                <a:latin typeface="Google Sans"/>
              </a:rPr>
              <a:t>EMMATISATION + TF-IDF) + PRICE</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sp>
        <p:nvSpPr>
          <p:cNvPr id="18" name="ZoneTexte 17">
            <a:extLst>
              <a:ext uri="{FF2B5EF4-FFF2-40B4-BE49-F238E27FC236}">
                <a16:creationId xmlns:a16="http://schemas.microsoft.com/office/drawing/2014/main" id="{B88A1FE4-E2ED-4DCD-930F-4E52889DF986}"/>
              </a:ext>
            </a:extLst>
          </p:cNvPr>
          <p:cNvSpPr txBox="1"/>
          <p:nvPr/>
        </p:nvSpPr>
        <p:spPr>
          <a:xfrm>
            <a:off x="6830977" y="2042421"/>
            <a:ext cx="4078667" cy="400110"/>
          </a:xfrm>
          <a:prstGeom prst="rect">
            <a:avLst/>
          </a:prstGeom>
          <a:noFill/>
        </p:spPr>
        <p:txBody>
          <a:bodyPr wrap="square">
            <a:spAutoFit/>
          </a:bodyPr>
          <a:lstStyle/>
          <a:p>
            <a:r>
              <a:rPr lang="en-US" sz="2000" b="1" u="none" strike="noStrike" dirty="0">
                <a:solidFill>
                  <a:srgbClr val="000000"/>
                </a:solidFill>
                <a:effectLst>
                  <a:outerShdw blurRad="38100" dist="38100" dir="2700000" algn="tl">
                    <a:srgbClr val="000000">
                      <a:alpha val="43137"/>
                    </a:srgbClr>
                  </a:outerShdw>
                </a:effectLst>
                <a:latin typeface="Google Sans"/>
              </a:rPr>
              <a:t>(STEMMING </a:t>
            </a:r>
            <a:r>
              <a:rPr lang="en-US" sz="2000" b="1" dirty="0">
                <a:solidFill>
                  <a:srgbClr val="000000"/>
                </a:solidFill>
                <a:effectLst>
                  <a:outerShdw blurRad="38100" dist="38100" dir="2700000" algn="tl">
                    <a:srgbClr val="000000">
                      <a:alpha val="43137"/>
                    </a:srgbClr>
                  </a:outerShdw>
                </a:effectLst>
                <a:latin typeface="Google Sans"/>
              </a:rPr>
              <a:t>+ </a:t>
            </a:r>
            <a:r>
              <a:rPr lang="fr-FR" sz="2000" b="1" dirty="0">
                <a:solidFill>
                  <a:srgbClr val="000000"/>
                </a:solidFill>
                <a:effectLst>
                  <a:outerShdw blurRad="38100" dist="38100" dir="2700000" algn="tl">
                    <a:srgbClr val="000000">
                      <a:alpha val="43137"/>
                    </a:srgbClr>
                  </a:outerShdw>
                </a:effectLst>
                <a:latin typeface="Google Sans"/>
              </a:rPr>
              <a:t>TF-IDF</a:t>
            </a:r>
            <a:r>
              <a:rPr lang="en-US" sz="2000" b="1" dirty="0">
                <a:solidFill>
                  <a:srgbClr val="000000"/>
                </a:solidFill>
                <a:effectLst>
                  <a:outerShdw blurRad="38100" dist="38100" dir="2700000" algn="tl">
                    <a:srgbClr val="000000">
                      <a:alpha val="43137"/>
                    </a:srgbClr>
                  </a:outerShdw>
                </a:effectLst>
                <a:latin typeface="Google Sans"/>
              </a:rPr>
              <a:t>) + SIFT + PRICE </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pic>
        <p:nvPicPr>
          <p:cNvPr id="6" name="Image 5">
            <a:extLst>
              <a:ext uri="{FF2B5EF4-FFF2-40B4-BE49-F238E27FC236}">
                <a16:creationId xmlns:a16="http://schemas.microsoft.com/office/drawing/2014/main" id="{A073F723-8A5B-4FBD-8772-80737D17F342}"/>
              </a:ext>
            </a:extLst>
          </p:cNvPr>
          <p:cNvPicPr>
            <a:picLocks noChangeAspect="1"/>
          </p:cNvPicPr>
          <p:nvPr/>
        </p:nvPicPr>
        <p:blipFill rotWithShape="1">
          <a:blip r:embed="rId3">
            <a:extLst>
              <a:ext uri="{28A0092B-C50C-407E-A947-70E740481C1C}">
                <a14:useLocalDpi xmlns:a14="http://schemas.microsoft.com/office/drawing/2010/main" val="0"/>
              </a:ext>
            </a:extLst>
          </a:blip>
          <a:srcRect t="1393" r="29883"/>
          <a:stretch/>
        </p:blipFill>
        <p:spPr>
          <a:xfrm>
            <a:off x="6422030" y="2442531"/>
            <a:ext cx="4896559" cy="3649665"/>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5E3331C1-0903-46CC-9C32-F9CC4D8CF9D0}"/>
              </a:ext>
            </a:extLst>
          </p:cNvPr>
          <p:cNvPicPr>
            <a:picLocks noChangeAspect="1"/>
          </p:cNvPicPr>
          <p:nvPr/>
        </p:nvPicPr>
        <p:blipFill rotWithShape="1">
          <a:blip r:embed="rId4">
            <a:extLst>
              <a:ext uri="{28A0092B-C50C-407E-A947-70E740481C1C}">
                <a14:useLocalDpi xmlns:a14="http://schemas.microsoft.com/office/drawing/2010/main" val="0"/>
              </a:ext>
            </a:extLst>
          </a:blip>
          <a:srcRect t="1624" r="26941" b="-1"/>
          <a:stretch/>
        </p:blipFill>
        <p:spPr>
          <a:xfrm>
            <a:off x="776970" y="2439590"/>
            <a:ext cx="5044869" cy="35918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0398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le Transfer Learning</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6.</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2" name="Groupe 1">
            <a:extLst>
              <a:ext uri="{FF2B5EF4-FFF2-40B4-BE49-F238E27FC236}">
                <a16:creationId xmlns:a16="http://schemas.microsoft.com/office/drawing/2014/main" id="{A5115990-D5F4-4489-9828-E12234345A2A}"/>
              </a:ext>
            </a:extLst>
          </p:cNvPr>
          <p:cNvGrpSpPr/>
          <p:nvPr/>
        </p:nvGrpSpPr>
        <p:grpSpPr>
          <a:xfrm>
            <a:off x="3951668" y="5975261"/>
            <a:ext cx="4288665" cy="425012"/>
            <a:chOff x="3617890" y="5975261"/>
            <a:chExt cx="4288665" cy="425012"/>
          </a:xfrm>
        </p:grpSpPr>
        <p:cxnSp>
          <p:nvCxnSpPr>
            <p:cNvPr id="19" name="Straight Connector 21">
              <a:extLst>
                <a:ext uri="{FF2B5EF4-FFF2-40B4-BE49-F238E27FC236}">
                  <a16:creationId xmlns:a16="http://schemas.microsoft.com/office/drawing/2014/main" id="{2779E026-48AB-4654-AA65-14CB38BA93D1}"/>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7C79144-F112-4394-BCE9-57AA67DE6B55}"/>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20">
              <a:extLst>
                <a:ext uri="{FF2B5EF4-FFF2-40B4-BE49-F238E27FC236}">
                  <a16:creationId xmlns:a16="http://schemas.microsoft.com/office/drawing/2014/main" id="{20F796FF-C423-48C2-AFD0-2C8B4AA2DCF8}"/>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22">
              <a:extLst>
                <a:ext uri="{FF2B5EF4-FFF2-40B4-BE49-F238E27FC236}">
                  <a16:creationId xmlns:a16="http://schemas.microsoft.com/office/drawing/2014/main" id="{B37ED7D2-CB2E-418F-B73D-35A66F9F862B}"/>
                </a:ext>
              </a:extLst>
            </p:cNvPr>
            <p:cNvCxnSpPr>
              <a:stCxn id="20" idx="6"/>
              <a:endCxn id="34"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6" name="Oval 23">
              <a:extLst>
                <a:ext uri="{FF2B5EF4-FFF2-40B4-BE49-F238E27FC236}">
                  <a16:creationId xmlns:a16="http://schemas.microsoft.com/office/drawing/2014/main" id="{94D9675D-69D4-4A5B-9E24-E254213F22D4}"/>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24">
              <a:extLst>
                <a:ext uri="{FF2B5EF4-FFF2-40B4-BE49-F238E27FC236}">
                  <a16:creationId xmlns:a16="http://schemas.microsoft.com/office/drawing/2014/main" id="{5443F72C-4B71-40D9-912F-23E92A3BB58E}"/>
                </a:ext>
              </a:extLst>
            </p:cNvPr>
            <p:cNvCxnSpPr>
              <a:endCxn id="36"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8" name="Oval 11">
              <a:extLst>
                <a:ext uri="{FF2B5EF4-FFF2-40B4-BE49-F238E27FC236}">
                  <a16:creationId xmlns:a16="http://schemas.microsoft.com/office/drawing/2014/main" id="{8F026762-AAF8-439A-A791-87F38F8B4764}"/>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16">
              <a:extLst>
                <a:ext uri="{FF2B5EF4-FFF2-40B4-BE49-F238E27FC236}">
                  <a16:creationId xmlns:a16="http://schemas.microsoft.com/office/drawing/2014/main" id="{48DFEDC2-70C5-4DA3-8388-8A9AD653DF92}"/>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0" name="Oval 23">
              <a:extLst>
                <a:ext uri="{FF2B5EF4-FFF2-40B4-BE49-F238E27FC236}">
                  <a16:creationId xmlns:a16="http://schemas.microsoft.com/office/drawing/2014/main" id="{EAFFDC6A-7E13-490D-83DD-6FDDA7ECA0A5}"/>
                </a:ext>
              </a:extLst>
            </p:cNvPr>
            <p:cNvSpPr/>
            <p:nvPr/>
          </p:nvSpPr>
          <p:spPr>
            <a:xfrm>
              <a:off x="6955665" y="5994398"/>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24">
              <a:extLst>
                <a:ext uri="{FF2B5EF4-FFF2-40B4-BE49-F238E27FC236}">
                  <a16:creationId xmlns:a16="http://schemas.microsoft.com/office/drawing/2014/main" id="{A3D5C077-7E98-4D07-8106-CEC313F283B5}"/>
                </a:ext>
              </a:extLst>
            </p:cNvPr>
            <p:cNvCxnSpPr>
              <a:endCxn id="40"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2" name="Oval 23">
              <a:extLst>
                <a:ext uri="{FF2B5EF4-FFF2-40B4-BE49-F238E27FC236}">
                  <a16:creationId xmlns:a16="http://schemas.microsoft.com/office/drawing/2014/main" id="{1A535390-5BBF-4284-9A6A-A06A7D5FC05D}"/>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24">
              <a:extLst>
                <a:ext uri="{FF2B5EF4-FFF2-40B4-BE49-F238E27FC236}">
                  <a16:creationId xmlns:a16="http://schemas.microsoft.com/office/drawing/2014/main" id="{D64B14BB-E449-4101-B861-1C2D2BF265EC}"/>
                </a:ext>
              </a:extLst>
            </p:cNvPr>
            <p:cNvCxnSpPr>
              <a:endCxn id="42"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4" name="Oval 11">
              <a:extLst>
                <a:ext uri="{FF2B5EF4-FFF2-40B4-BE49-F238E27FC236}">
                  <a16:creationId xmlns:a16="http://schemas.microsoft.com/office/drawing/2014/main" id="{E50CB3CD-4F72-49BC-A562-8212BADE6FDC}"/>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16">
              <a:extLst>
                <a:ext uri="{FF2B5EF4-FFF2-40B4-BE49-F238E27FC236}">
                  <a16:creationId xmlns:a16="http://schemas.microsoft.com/office/drawing/2014/main" id="{BC3E76DF-59E1-4DBE-B247-21B252029134}"/>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86487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A31DFD3-75D2-4E93-A748-F92BECA2A687}"/>
              </a:ext>
            </a:extLst>
          </p:cNvPr>
          <p:cNvPicPr>
            <a:picLocks noChangeAspect="1"/>
          </p:cNvPicPr>
          <p:nvPr/>
        </p:nvPicPr>
        <p:blipFill>
          <a:blip r:embed="rId3"/>
          <a:stretch>
            <a:fillRect/>
          </a:stretch>
        </p:blipFill>
        <p:spPr>
          <a:xfrm>
            <a:off x="8785385" y="2069578"/>
            <a:ext cx="2412728" cy="292473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F835F9D1-83CA-4C34-AAED-4C0F27DC175D}"/>
              </a:ext>
            </a:extLst>
          </p:cNvPr>
          <p:cNvSpPr txBox="1"/>
          <p:nvPr/>
        </p:nvSpPr>
        <p:spPr>
          <a:xfrm>
            <a:off x="1" y="1152468"/>
            <a:ext cx="5414682"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Résultat après avoir fait un PCA 80%, un T-SNE</a:t>
            </a:r>
            <a:r>
              <a:rPr lang="fr-FR" sz="2000" strike="noStrike" dirty="0">
                <a:ln>
                  <a:solidFill>
                    <a:schemeClr val="bg1"/>
                  </a:solidFill>
                </a:ln>
                <a:solidFill>
                  <a:schemeClr val="bg1"/>
                </a:solidFill>
                <a:effectLst/>
                <a:latin typeface="docs-Roboto"/>
              </a:rPr>
              <a:t> </a:t>
            </a:r>
            <a:r>
              <a:rPr lang="fr-FR" sz="2000" u="sng" strike="noStrike" dirty="0">
                <a:ln>
                  <a:solidFill>
                    <a:schemeClr val="bg1"/>
                  </a:solidFill>
                </a:ln>
                <a:solidFill>
                  <a:schemeClr val="bg1"/>
                </a:solidFill>
                <a:effectLst/>
                <a:latin typeface="docs-Roboto"/>
              </a:rPr>
              <a:t>2</a:t>
            </a:r>
            <a:r>
              <a:rPr lang="fr-FR" sz="2000" strike="noStrike" dirty="0">
                <a:ln>
                  <a:solidFill>
                    <a:schemeClr val="bg1"/>
                  </a:solidFill>
                </a:ln>
                <a:solidFill>
                  <a:schemeClr val="bg1"/>
                </a:solidFill>
                <a:effectLst/>
                <a:latin typeface="docs-Roboto"/>
              </a:rPr>
              <a:t> </a:t>
            </a:r>
            <a:r>
              <a:rPr lang="fr-FR" sz="2000" u="none" strike="noStrike" dirty="0">
                <a:ln>
                  <a:solidFill>
                    <a:schemeClr val="bg1"/>
                  </a:solidFill>
                </a:ln>
                <a:solidFill>
                  <a:schemeClr val="bg1"/>
                </a:solidFill>
                <a:effectLst/>
                <a:latin typeface="docs-Roboto"/>
              </a:rPr>
              <a:t>composantes et une clustering avec 7 clusters</a:t>
            </a:r>
            <a:endParaRPr lang="fr-FR" sz="1200" b="1" i="1" dirty="0">
              <a:ln>
                <a:solidFill>
                  <a:schemeClr val="bg1">
                    <a:lumMod val="85000"/>
                  </a:schemeClr>
                </a:solidFill>
              </a:ln>
              <a:solidFill>
                <a:schemeClr val="bg1">
                  <a:lumMod val="85000"/>
                </a:schemeClr>
              </a:solidFill>
              <a:latin typeface="Google Sans"/>
            </a:endParaRPr>
          </a:p>
        </p:txBody>
      </p:sp>
      <p:pic>
        <p:nvPicPr>
          <p:cNvPr id="4" name="Image 3">
            <a:extLst>
              <a:ext uri="{FF2B5EF4-FFF2-40B4-BE49-F238E27FC236}">
                <a16:creationId xmlns:a16="http://schemas.microsoft.com/office/drawing/2014/main" id="{DC23263A-12BE-4961-B441-28D238192263}"/>
              </a:ext>
            </a:extLst>
          </p:cNvPr>
          <p:cNvPicPr>
            <a:picLocks noChangeAspect="1"/>
          </p:cNvPicPr>
          <p:nvPr/>
        </p:nvPicPr>
        <p:blipFill>
          <a:blip r:embed="rId4"/>
          <a:stretch>
            <a:fillRect/>
          </a:stretch>
        </p:blipFill>
        <p:spPr>
          <a:xfrm>
            <a:off x="744627" y="2069578"/>
            <a:ext cx="7254101" cy="3566547"/>
          </a:xfrm>
          <a:prstGeom prst="rect">
            <a:avLst/>
          </a:prstGeom>
          <a:ln>
            <a:noFill/>
          </a:ln>
          <a:effectLst>
            <a:outerShdw blurRad="292100" dist="139700" dir="2700000" algn="tl" rotWithShape="0">
              <a:srgbClr val="333333">
                <a:alpha val="65000"/>
              </a:srgbClr>
            </a:outerShdw>
          </a:effectLst>
        </p:spPr>
      </p:pic>
      <p:sp>
        <p:nvSpPr>
          <p:cNvPr id="14" name="Titre 1">
            <a:extLst>
              <a:ext uri="{FF2B5EF4-FFF2-40B4-BE49-F238E27FC236}">
                <a16:creationId xmlns:a16="http://schemas.microsoft.com/office/drawing/2014/main" id="{04298CE7-50B5-40AF-B4D7-A1FFDE4F7AE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VGG16 pour obtenir des descripteurs</a:t>
            </a:r>
          </a:p>
        </p:txBody>
      </p:sp>
      <p:sp>
        <p:nvSpPr>
          <p:cNvPr id="19" name="ZoneTexte 18">
            <a:extLst>
              <a:ext uri="{FF2B5EF4-FFF2-40B4-BE49-F238E27FC236}">
                <a16:creationId xmlns:a16="http://schemas.microsoft.com/office/drawing/2014/main" id="{82B5071A-0D34-4598-A4AB-A91B164924CA}"/>
              </a:ext>
            </a:extLst>
          </p:cNvPr>
          <p:cNvSpPr txBox="1"/>
          <p:nvPr/>
        </p:nvSpPr>
        <p:spPr>
          <a:xfrm>
            <a:off x="4204447" y="5837595"/>
            <a:ext cx="7987552" cy="400110"/>
          </a:xfrm>
          <a:prstGeom prst="rect">
            <a:avLst/>
          </a:prstGeom>
          <a:solidFill>
            <a:srgbClr val="00B050"/>
          </a:solidFill>
          <a:ln>
            <a:solidFill>
              <a:srgbClr val="00B050"/>
            </a:solidFill>
          </a:ln>
        </p:spPr>
        <p:txBody>
          <a:bodyPr wrap="square">
            <a:spAutoFit/>
          </a:bodyPr>
          <a:lstStyle/>
          <a:p>
            <a:pPr algn="r"/>
            <a:r>
              <a:rPr lang="fr-FR" sz="2000" dirty="0">
                <a:ln>
                  <a:solidFill>
                    <a:schemeClr val="bg1"/>
                  </a:solidFill>
                </a:ln>
                <a:solidFill>
                  <a:schemeClr val="bg1"/>
                </a:solidFill>
                <a:latin typeface="docs-Roboto"/>
              </a:rPr>
              <a:t>VGG16 a donnée un meilleur résultat (ARI score) par rapport à SIFT et ORB</a:t>
            </a:r>
            <a:endParaRPr lang="fr-FR" sz="1200" b="1" i="1" u="sng"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3781246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Matrice de confusion</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3" name="Image 2">
            <a:extLst>
              <a:ext uri="{FF2B5EF4-FFF2-40B4-BE49-F238E27FC236}">
                <a16:creationId xmlns:a16="http://schemas.microsoft.com/office/drawing/2014/main" id="{62310D34-9E83-49AA-976B-D3E66AFEA71F}"/>
              </a:ext>
            </a:extLst>
          </p:cNvPr>
          <p:cNvPicPr>
            <a:picLocks noChangeAspect="1"/>
          </p:cNvPicPr>
          <p:nvPr/>
        </p:nvPicPr>
        <p:blipFill rotWithShape="1">
          <a:blip r:embed="rId3"/>
          <a:srcRect b="1092"/>
          <a:stretch/>
        </p:blipFill>
        <p:spPr>
          <a:xfrm>
            <a:off x="1728356" y="1273149"/>
            <a:ext cx="7990916" cy="4579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4864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Conclusion</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7.</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0" name="TextBox 3">
            <a:extLst>
              <a:ext uri="{FF2B5EF4-FFF2-40B4-BE49-F238E27FC236}">
                <a16:creationId xmlns:a16="http://schemas.microsoft.com/office/drawing/2014/main" id="{F8DF3F0C-1A91-4934-AC35-7EA174396FA6}"/>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44" name="Groupe 43">
            <a:extLst>
              <a:ext uri="{FF2B5EF4-FFF2-40B4-BE49-F238E27FC236}">
                <a16:creationId xmlns:a16="http://schemas.microsoft.com/office/drawing/2014/main" id="{EE828A7C-3AA9-462B-AD48-6EF48D50187B}"/>
              </a:ext>
            </a:extLst>
          </p:cNvPr>
          <p:cNvGrpSpPr/>
          <p:nvPr/>
        </p:nvGrpSpPr>
        <p:grpSpPr>
          <a:xfrm>
            <a:off x="3951668" y="5975261"/>
            <a:ext cx="4288665" cy="425012"/>
            <a:chOff x="3617890" y="5975261"/>
            <a:chExt cx="4288665" cy="425012"/>
          </a:xfrm>
        </p:grpSpPr>
        <p:cxnSp>
          <p:nvCxnSpPr>
            <p:cNvPr id="45" name="Straight Connector 21">
              <a:extLst>
                <a:ext uri="{FF2B5EF4-FFF2-40B4-BE49-F238E27FC236}">
                  <a16:creationId xmlns:a16="http://schemas.microsoft.com/office/drawing/2014/main" id="{BA45AB52-43CC-4EB8-A11A-8A8347858352}"/>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19">
              <a:extLst>
                <a:ext uri="{FF2B5EF4-FFF2-40B4-BE49-F238E27FC236}">
                  <a16:creationId xmlns:a16="http://schemas.microsoft.com/office/drawing/2014/main" id="{9EFF730C-C9D4-4FCB-8D6D-DD4F8C18D763}"/>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0">
              <a:extLst>
                <a:ext uri="{FF2B5EF4-FFF2-40B4-BE49-F238E27FC236}">
                  <a16:creationId xmlns:a16="http://schemas.microsoft.com/office/drawing/2014/main" id="{817B316E-9D9B-48FA-A6FD-B8BC305983FB}"/>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22">
              <a:extLst>
                <a:ext uri="{FF2B5EF4-FFF2-40B4-BE49-F238E27FC236}">
                  <a16:creationId xmlns:a16="http://schemas.microsoft.com/office/drawing/2014/main" id="{65E60F72-92D2-45DE-A2B0-C57466C641FD}"/>
                </a:ext>
              </a:extLst>
            </p:cNvPr>
            <p:cNvCxnSpPr>
              <a:stCxn id="46" idx="6"/>
              <a:endCxn id="47"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9" name="Oval 23">
              <a:extLst>
                <a:ext uri="{FF2B5EF4-FFF2-40B4-BE49-F238E27FC236}">
                  <a16:creationId xmlns:a16="http://schemas.microsoft.com/office/drawing/2014/main" id="{44842972-6F86-4DE4-8865-BFDDDE4968E3}"/>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24">
              <a:extLst>
                <a:ext uri="{FF2B5EF4-FFF2-40B4-BE49-F238E27FC236}">
                  <a16:creationId xmlns:a16="http://schemas.microsoft.com/office/drawing/2014/main" id="{374D66FB-6168-4102-A710-4D6D585D082B}"/>
                </a:ext>
              </a:extLst>
            </p:cNvPr>
            <p:cNvCxnSpPr>
              <a:endCxn id="49"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1" name="Oval 11">
              <a:extLst>
                <a:ext uri="{FF2B5EF4-FFF2-40B4-BE49-F238E27FC236}">
                  <a16:creationId xmlns:a16="http://schemas.microsoft.com/office/drawing/2014/main" id="{07D30565-82FB-4388-97C3-8E8EFC8EECFA}"/>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16">
              <a:extLst>
                <a:ext uri="{FF2B5EF4-FFF2-40B4-BE49-F238E27FC236}">
                  <a16:creationId xmlns:a16="http://schemas.microsoft.com/office/drawing/2014/main" id="{292827FC-7559-45CF-A7C1-140CBCB50B06}"/>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3" name="Oval 23">
              <a:extLst>
                <a:ext uri="{FF2B5EF4-FFF2-40B4-BE49-F238E27FC236}">
                  <a16:creationId xmlns:a16="http://schemas.microsoft.com/office/drawing/2014/main" id="{09247FA8-3BB1-41CA-854B-17022D29CEDB}"/>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24">
              <a:extLst>
                <a:ext uri="{FF2B5EF4-FFF2-40B4-BE49-F238E27FC236}">
                  <a16:creationId xmlns:a16="http://schemas.microsoft.com/office/drawing/2014/main" id="{75F72FA9-1F1C-4FCD-ACBE-9CBB8E6BBEF0}"/>
                </a:ext>
              </a:extLst>
            </p:cNvPr>
            <p:cNvCxnSpPr>
              <a:endCxn id="53"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5" name="Oval 23">
              <a:extLst>
                <a:ext uri="{FF2B5EF4-FFF2-40B4-BE49-F238E27FC236}">
                  <a16:creationId xmlns:a16="http://schemas.microsoft.com/office/drawing/2014/main" id="{40776931-78FF-48DA-94AA-DE882027802B}"/>
                </a:ext>
              </a:extLst>
            </p:cNvPr>
            <p:cNvSpPr/>
            <p:nvPr/>
          </p:nvSpPr>
          <p:spPr>
            <a:xfrm>
              <a:off x="7623220" y="5989665"/>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24">
              <a:extLst>
                <a:ext uri="{FF2B5EF4-FFF2-40B4-BE49-F238E27FC236}">
                  <a16:creationId xmlns:a16="http://schemas.microsoft.com/office/drawing/2014/main" id="{4561559A-B545-4C75-B207-8C7499094A60}"/>
                </a:ext>
              </a:extLst>
            </p:cNvPr>
            <p:cNvCxnSpPr>
              <a:endCxn id="55"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7" name="Oval 11">
              <a:extLst>
                <a:ext uri="{FF2B5EF4-FFF2-40B4-BE49-F238E27FC236}">
                  <a16:creationId xmlns:a16="http://schemas.microsoft.com/office/drawing/2014/main" id="{248024A0-551B-4888-B370-86F1B8161D6D}"/>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16">
              <a:extLst>
                <a:ext uri="{FF2B5EF4-FFF2-40B4-BE49-F238E27FC236}">
                  <a16:creationId xmlns:a16="http://schemas.microsoft.com/office/drawing/2014/main" id="{91E67F02-5515-4D2B-B72F-F2CC0A1FB450}"/>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714227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44" name="Titre 1">
            <a:extLst>
              <a:ext uri="{FF2B5EF4-FFF2-40B4-BE49-F238E27FC236}">
                <a16:creationId xmlns:a16="http://schemas.microsoft.com/office/drawing/2014/main" id="{B9734C05-D195-437B-8AD5-CA5353F78FB4}"/>
              </a:ext>
            </a:extLst>
          </p:cNvPr>
          <p:cNvSpPr txBox="1">
            <a:spLocks/>
          </p:cNvSpPr>
          <p:nvPr/>
        </p:nvSpPr>
        <p:spPr>
          <a:xfrm>
            <a:off x="279918" y="432794"/>
            <a:ext cx="10470144" cy="8200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conclusions de la mission</a:t>
            </a:r>
          </a:p>
        </p:txBody>
      </p:sp>
      <p:pic>
        <p:nvPicPr>
          <p:cNvPr id="10" name="Image 9">
            <a:extLst>
              <a:ext uri="{FF2B5EF4-FFF2-40B4-BE49-F238E27FC236}">
                <a16:creationId xmlns:a16="http://schemas.microsoft.com/office/drawing/2014/main" id="{E15B49B5-6196-4448-9E70-7E2664D9ACD7}"/>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4758517"/>
            <a:ext cx="457727" cy="427272"/>
          </a:xfrm>
          <a:prstGeom prst="rect">
            <a:avLst/>
          </a:prstGeom>
        </p:spPr>
      </p:pic>
      <p:sp>
        <p:nvSpPr>
          <p:cNvPr id="12" name="ZoneTexte 11">
            <a:extLst>
              <a:ext uri="{FF2B5EF4-FFF2-40B4-BE49-F238E27FC236}">
                <a16:creationId xmlns:a16="http://schemas.microsoft.com/office/drawing/2014/main" id="{65FB4105-0128-4D6E-8B74-FA687B51CD43}"/>
              </a:ext>
            </a:extLst>
          </p:cNvPr>
          <p:cNvSpPr txBox="1"/>
          <p:nvPr/>
        </p:nvSpPr>
        <p:spPr>
          <a:xfrm>
            <a:off x="844894" y="4753366"/>
            <a:ext cx="4569783" cy="923330"/>
          </a:xfrm>
          <a:prstGeom prst="rect">
            <a:avLst/>
          </a:prstGeom>
          <a:noFill/>
        </p:spPr>
        <p:txBody>
          <a:bodyPr wrap="square">
            <a:spAutoFit/>
          </a:bodyPr>
          <a:lstStyle/>
          <a:p>
            <a:r>
              <a:rPr lang="fr-FR" sz="2000" dirty="0">
                <a:latin typeface="Google Sans"/>
              </a:rPr>
              <a:t>Il faut approfondir sur la paramétrisation de SIFT et ORB. </a:t>
            </a:r>
            <a:br>
              <a:rPr lang="fr-FR" sz="2000" dirty="0">
                <a:latin typeface="Google Sans"/>
              </a:rPr>
            </a:br>
            <a:r>
              <a:rPr lang="fr-FR" sz="1400" i="1" dirty="0">
                <a:solidFill>
                  <a:schemeClr val="bg1">
                    <a:lumMod val="50000"/>
                  </a:schemeClr>
                </a:solidFill>
                <a:latin typeface="Google Sans"/>
              </a:rPr>
              <a:t>La mission a été abordée avec la paramétrisation par défaut.</a:t>
            </a:r>
          </a:p>
        </p:txBody>
      </p:sp>
      <p:sp>
        <p:nvSpPr>
          <p:cNvPr id="19" name="TextBox 3">
            <a:extLst>
              <a:ext uri="{FF2B5EF4-FFF2-40B4-BE49-F238E27FC236}">
                <a16:creationId xmlns:a16="http://schemas.microsoft.com/office/drawing/2014/main" id="{D6ECA8AA-524D-44CE-8A87-473A589873A0}"/>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21" name="Image 20">
            <a:extLst>
              <a:ext uri="{FF2B5EF4-FFF2-40B4-BE49-F238E27FC236}">
                <a16:creationId xmlns:a16="http://schemas.microsoft.com/office/drawing/2014/main" id="{644B8680-F8D4-4B1D-804E-E21199BEAEC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3245872"/>
            <a:ext cx="457727" cy="427272"/>
          </a:xfrm>
          <a:prstGeom prst="rect">
            <a:avLst/>
          </a:prstGeom>
        </p:spPr>
      </p:pic>
      <p:sp>
        <p:nvSpPr>
          <p:cNvPr id="23" name="ZoneTexte 22">
            <a:extLst>
              <a:ext uri="{FF2B5EF4-FFF2-40B4-BE49-F238E27FC236}">
                <a16:creationId xmlns:a16="http://schemas.microsoft.com/office/drawing/2014/main" id="{26D48014-9465-4063-81EC-00548098AF63}"/>
              </a:ext>
            </a:extLst>
          </p:cNvPr>
          <p:cNvSpPr txBox="1"/>
          <p:nvPr/>
        </p:nvSpPr>
        <p:spPr>
          <a:xfrm>
            <a:off x="844895" y="3240721"/>
            <a:ext cx="4049832" cy="1323439"/>
          </a:xfrm>
          <a:prstGeom prst="rect">
            <a:avLst/>
          </a:prstGeom>
          <a:noFill/>
        </p:spPr>
        <p:txBody>
          <a:bodyPr wrap="square">
            <a:spAutoFit/>
          </a:bodyPr>
          <a:lstStyle/>
          <a:p>
            <a:r>
              <a:rPr lang="fr-FR" sz="2000" dirty="0">
                <a:latin typeface="Google Sans"/>
              </a:rPr>
              <a:t>Pour réduire le bruit au moment d’utiliser SIFT et ORB, un certain nombre d'échantillons plus élevés sont nécessaires</a:t>
            </a:r>
            <a:endParaRPr lang="fr-FR" sz="1400" i="1" dirty="0">
              <a:solidFill>
                <a:schemeClr val="bg1">
                  <a:lumMod val="50000"/>
                </a:schemeClr>
              </a:solidFill>
              <a:latin typeface="Google Sans"/>
            </a:endParaRPr>
          </a:p>
        </p:txBody>
      </p:sp>
      <p:sp>
        <p:nvSpPr>
          <p:cNvPr id="28" name="ZoneTexte 27">
            <a:extLst>
              <a:ext uri="{FF2B5EF4-FFF2-40B4-BE49-F238E27FC236}">
                <a16:creationId xmlns:a16="http://schemas.microsoft.com/office/drawing/2014/main" id="{1E221519-C0DA-4E45-9E72-5EA209473D72}"/>
              </a:ext>
            </a:extLst>
          </p:cNvPr>
          <p:cNvSpPr txBox="1"/>
          <p:nvPr/>
        </p:nvSpPr>
        <p:spPr>
          <a:xfrm>
            <a:off x="1" y="1247168"/>
            <a:ext cx="8679975" cy="400110"/>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Est-il possible de classifier automatiquement les produits de manière pertinente ?</a:t>
            </a:r>
          </a:p>
        </p:txBody>
      </p:sp>
      <p:sp>
        <p:nvSpPr>
          <p:cNvPr id="29" name="ZoneTexte 28">
            <a:extLst>
              <a:ext uri="{FF2B5EF4-FFF2-40B4-BE49-F238E27FC236}">
                <a16:creationId xmlns:a16="http://schemas.microsoft.com/office/drawing/2014/main" id="{0E0316CD-3643-4D39-8189-33A88398FFD3}"/>
              </a:ext>
            </a:extLst>
          </p:cNvPr>
          <p:cNvSpPr txBox="1"/>
          <p:nvPr/>
        </p:nvSpPr>
        <p:spPr>
          <a:xfrm>
            <a:off x="1" y="1847766"/>
            <a:ext cx="6619164" cy="400110"/>
          </a:xfrm>
          <a:prstGeom prst="rect">
            <a:avLst/>
          </a:prstGeom>
          <a:solidFill>
            <a:srgbClr val="00B050"/>
          </a:solidFill>
          <a:ln>
            <a:solidFill>
              <a:srgbClr val="00B050"/>
            </a:solidFill>
          </a:ln>
        </p:spPr>
        <p:txBody>
          <a:bodyPr wrap="square">
            <a:spAutoFit/>
          </a:bodyPr>
          <a:lstStyle/>
          <a:p>
            <a:r>
              <a:rPr lang="fr-FR" sz="2000" b="1" i="1" dirty="0">
                <a:ln>
                  <a:solidFill>
                    <a:schemeClr val="bg1"/>
                  </a:solidFill>
                </a:ln>
                <a:solidFill>
                  <a:schemeClr val="bg1"/>
                </a:solidFill>
                <a:latin typeface="docs-Roboto"/>
              </a:rPr>
              <a:t>Oui, c’est possible mais il faut prendre en compte ce qui suit :</a:t>
            </a:r>
            <a:endParaRPr lang="fr-FR" sz="1200" b="1" i="1" dirty="0">
              <a:ln>
                <a:solidFill>
                  <a:schemeClr val="bg1">
                    <a:lumMod val="85000"/>
                  </a:schemeClr>
                </a:solidFill>
              </a:ln>
              <a:solidFill>
                <a:schemeClr val="bg1">
                  <a:lumMod val="85000"/>
                </a:schemeClr>
              </a:solidFill>
              <a:latin typeface="Google Sans"/>
            </a:endParaRPr>
          </a:p>
        </p:txBody>
      </p:sp>
      <p:cxnSp>
        <p:nvCxnSpPr>
          <p:cNvPr id="17" name="Connecteur droit 16">
            <a:extLst>
              <a:ext uri="{FF2B5EF4-FFF2-40B4-BE49-F238E27FC236}">
                <a16:creationId xmlns:a16="http://schemas.microsoft.com/office/drawing/2014/main" id="{C9C232C3-36A5-45AF-A211-4C8C7E5E7340}"/>
              </a:ext>
            </a:extLst>
          </p:cNvPr>
          <p:cNvCxnSpPr>
            <a:cxnSpLocks/>
          </p:cNvCxnSpPr>
          <p:nvPr/>
        </p:nvCxnSpPr>
        <p:spPr>
          <a:xfrm>
            <a:off x="5598135" y="2988662"/>
            <a:ext cx="0" cy="2949663"/>
          </a:xfrm>
          <a:prstGeom prst="line">
            <a:avLst/>
          </a:prstGeom>
          <a:ln w="19050">
            <a:solidFill>
              <a:srgbClr val="7451EB">
                <a:alpha val="25000"/>
              </a:srgbClr>
            </a:solidFill>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C2ABECDA-1659-418C-B213-F6BB99670F5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98979" y="3248724"/>
            <a:ext cx="457727" cy="427272"/>
          </a:xfrm>
          <a:prstGeom prst="rect">
            <a:avLst/>
          </a:prstGeom>
        </p:spPr>
      </p:pic>
      <p:sp>
        <p:nvSpPr>
          <p:cNvPr id="22" name="ZoneTexte 21">
            <a:extLst>
              <a:ext uri="{FF2B5EF4-FFF2-40B4-BE49-F238E27FC236}">
                <a16:creationId xmlns:a16="http://schemas.microsoft.com/office/drawing/2014/main" id="{E860F2CD-834C-4EDE-A224-EE4485617FB8}"/>
              </a:ext>
            </a:extLst>
          </p:cNvPr>
          <p:cNvSpPr txBox="1"/>
          <p:nvPr/>
        </p:nvSpPr>
        <p:spPr>
          <a:xfrm>
            <a:off x="6465968" y="3243573"/>
            <a:ext cx="5299932" cy="1015663"/>
          </a:xfrm>
          <a:prstGeom prst="rect">
            <a:avLst/>
          </a:prstGeom>
          <a:noFill/>
        </p:spPr>
        <p:txBody>
          <a:bodyPr wrap="square">
            <a:spAutoFit/>
          </a:bodyPr>
          <a:lstStyle/>
          <a:p>
            <a:r>
              <a:rPr lang="fr-FR" sz="2000" dirty="0">
                <a:latin typeface="Google Sans"/>
              </a:rPr>
              <a:t>Explorez d'autres types de Transfer Learning tels que VGG19, InceptionV3, ResNet50, pour identifier des variables</a:t>
            </a:r>
            <a:endParaRPr lang="fr-FR" sz="1400" i="1" dirty="0">
              <a:solidFill>
                <a:schemeClr val="bg1">
                  <a:lumMod val="50000"/>
                </a:schemeClr>
              </a:solidFill>
              <a:latin typeface="Google Sans"/>
            </a:endParaRPr>
          </a:p>
        </p:txBody>
      </p:sp>
      <p:pic>
        <p:nvPicPr>
          <p:cNvPr id="24" name="Image 23">
            <a:extLst>
              <a:ext uri="{FF2B5EF4-FFF2-40B4-BE49-F238E27FC236}">
                <a16:creationId xmlns:a16="http://schemas.microsoft.com/office/drawing/2014/main" id="{80E31707-6AC4-461E-86F4-9F01AE925F62}"/>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89717" y="4915310"/>
            <a:ext cx="457727" cy="427272"/>
          </a:xfrm>
          <a:prstGeom prst="rect">
            <a:avLst/>
          </a:prstGeom>
        </p:spPr>
      </p:pic>
      <p:sp>
        <p:nvSpPr>
          <p:cNvPr id="25" name="ZoneTexte 24">
            <a:extLst>
              <a:ext uri="{FF2B5EF4-FFF2-40B4-BE49-F238E27FC236}">
                <a16:creationId xmlns:a16="http://schemas.microsoft.com/office/drawing/2014/main" id="{1ED7C7B2-5C72-4C43-9124-E7459F50B8DF}"/>
              </a:ext>
            </a:extLst>
          </p:cNvPr>
          <p:cNvSpPr txBox="1"/>
          <p:nvPr/>
        </p:nvSpPr>
        <p:spPr>
          <a:xfrm>
            <a:off x="6456706" y="4910159"/>
            <a:ext cx="5299931" cy="1015663"/>
          </a:xfrm>
          <a:prstGeom prst="rect">
            <a:avLst/>
          </a:prstGeom>
          <a:noFill/>
        </p:spPr>
        <p:txBody>
          <a:bodyPr wrap="square">
            <a:spAutoFit/>
          </a:bodyPr>
          <a:lstStyle/>
          <a:p>
            <a:r>
              <a:rPr lang="fr-FR" sz="2000" dirty="0">
                <a:latin typeface="Google Sans"/>
              </a:rPr>
              <a:t>Explorez plusieurs combinaisons entre des variables textuelles et des variables visuelles basées sur des algorithmes de </a:t>
            </a:r>
            <a:r>
              <a:rPr lang="fr-FR" sz="2000" dirty="0" err="1">
                <a:latin typeface="Google Sans"/>
              </a:rPr>
              <a:t>Deep</a:t>
            </a:r>
            <a:r>
              <a:rPr lang="fr-FR" sz="2000" dirty="0">
                <a:latin typeface="Google Sans"/>
              </a:rPr>
              <a:t> Learning</a:t>
            </a:r>
            <a:endParaRPr lang="fr-FR" sz="1400" i="1" dirty="0">
              <a:solidFill>
                <a:schemeClr val="bg1">
                  <a:lumMod val="50000"/>
                </a:schemeClr>
              </a:solidFill>
              <a:latin typeface="Google Sans"/>
            </a:endParaRPr>
          </a:p>
        </p:txBody>
      </p:sp>
      <p:sp>
        <p:nvSpPr>
          <p:cNvPr id="30" name="ZoneTexte 29">
            <a:extLst>
              <a:ext uri="{FF2B5EF4-FFF2-40B4-BE49-F238E27FC236}">
                <a16:creationId xmlns:a16="http://schemas.microsoft.com/office/drawing/2014/main" id="{4043E7EF-4365-4F71-9990-90F2C53379C9}"/>
              </a:ext>
            </a:extLst>
          </p:cNvPr>
          <p:cNvSpPr txBox="1"/>
          <p:nvPr/>
        </p:nvSpPr>
        <p:spPr>
          <a:xfrm>
            <a:off x="2468729" y="2661707"/>
            <a:ext cx="1427252" cy="400110"/>
          </a:xfrm>
          <a:prstGeom prst="rect">
            <a:avLst/>
          </a:prstGeom>
          <a:noFill/>
        </p:spPr>
        <p:txBody>
          <a:bodyPr wrap="square">
            <a:spAutoFit/>
          </a:bodyPr>
          <a:lstStyle/>
          <a:p>
            <a:r>
              <a:rPr lang="es-ES" sz="2000" b="1" dirty="0">
                <a:solidFill>
                  <a:srgbClr val="000000"/>
                </a:solidFill>
                <a:effectLst>
                  <a:outerShdw blurRad="38100" dist="38100" dir="2700000" algn="tl">
                    <a:srgbClr val="000000">
                      <a:alpha val="43137"/>
                    </a:srgbClr>
                  </a:outerShdw>
                </a:effectLst>
                <a:latin typeface="Google Sans"/>
              </a:rPr>
              <a:t>SIFT et ORB</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sp>
        <p:nvSpPr>
          <p:cNvPr id="33" name="ZoneTexte 32">
            <a:extLst>
              <a:ext uri="{FF2B5EF4-FFF2-40B4-BE49-F238E27FC236}">
                <a16:creationId xmlns:a16="http://schemas.microsoft.com/office/drawing/2014/main" id="{03180D36-ECAC-4FCA-AAC9-695E6F6CBB3E}"/>
              </a:ext>
            </a:extLst>
          </p:cNvPr>
          <p:cNvSpPr txBox="1"/>
          <p:nvPr/>
        </p:nvSpPr>
        <p:spPr>
          <a:xfrm>
            <a:off x="7986673" y="2616100"/>
            <a:ext cx="1991924" cy="400110"/>
          </a:xfrm>
          <a:prstGeom prst="rect">
            <a:avLst/>
          </a:prstGeom>
          <a:noFill/>
        </p:spPr>
        <p:txBody>
          <a:bodyPr wrap="square">
            <a:spAutoFit/>
          </a:bodyPr>
          <a:lstStyle/>
          <a:p>
            <a:r>
              <a:rPr lang="en-US" sz="2000" b="1" u="none" strike="noStrike" dirty="0">
                <a:solidFill>
                  <a:srgbClr val="000000"/>
                </a:solidFill>
                <a:effectLst>
                  <a:outerShdw blurRad="38100" dist="38100" dir="2700000" algn="tl">
                    <a:srgbClr val="000000">
                      <a:alpha val="43137"/>
                    </a:srgbClr>
                  </a:outerShdw>
                </a:effectLst>
                <a:latin typeface="Google Sans"/>
              </a:rPr>
              <a:t>DEEP LEARNING</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pic>
        <p:nvPicPr>
          <p:cNvPr id="34" name="Image 33">
            <a:extLst>
              <a:ext uri="{FF2B5EF4-FFF2-40B4-BE49-F238E27FC236}">
                <a16:creationId xmlns:a16="http://schemas.microsoft.com/office/drawing/2014/main" id="{F4AE0670-CFFC-4FB1-9CEE-51C885B91FF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94498" y="4322989"/>
            <a:ext cx="457727" cy="427272"/>
          </a:xfrm>
          <a:prstGeom prst="rect">
            <a:avLst/>
          </a:prstGeom>
        </p:spPr>
      </p:pic>
      <p:sp>
        <p:nvSpPr>
          <p:cNvPr id="35" name="ZoneTexte 34">
            <a:extLst>
              <a:ext uri="{FF2B5EF4-FFF2-40B4-BE49-F238E27FC236}">
                <a16:creationId xmlns:a16="http://schemas.microsoft.com/office/drawing/2014/main" id="{4EA8E2F1-D3F6-46FC-85F7-560238579D84}"/>
              </a:ext>
            </a:extLst>
          </p:cNvPr>
          <p:cNvSpPr txBox="1"/>
          <p:nvPr/>
        </p:nvSpPr>
        <p:spPr>
          <a:xfrm>
            <a:off x="6461487" y="4317838"/>
            <a:ext cx="5299932" cy="400110"/>
          </a:xfrm>
          <a:prstGeom prst="rect">
            <a:avLst/>
          </a:prstGeom>
          <a:noFill/>
        </p:spPr>
        <p:txBody>
          <a:bodyPr wrap="square">
            <a:spAutoFit/>
          </a:bodyPr>
          <a:lstStyle/>
          <a:p>
            <a:r>
              <a:rPr lang="fr-FR" sz="2000" dirty="0">
                <a:latin typeface="Google Sans"/>
              </a:rPr>
              <a:t>Explorez la classification des images directement</a:t>
            </a:r>
            <a:endParaRPr lang="fr-FR" sz="1400" i="1" dirty="0">
              <a:solidFill>
                <a:schemeClr val="bg1">
                  <a:lumMod val="50000"/>
                </a:schemeClr>
              </a:solidFill>
              <a:latin typeface="Google Sans"/>
            </a:endParaRPr>
          </a:p>
        </p:txBody>
      </p:sp>
    </p:spTree>
    <p:extLst>
      <p:ext uri="{BB962C8B-B14F-4D97-AF65-F5344CB8AC3E}">
        <p14:creationId xmlns:p14="http://schemas.microsoft.com/office/powerpoint/2010/main" val="3475974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6" y="432794"/>
            <a:ext cx="11112333" cy="8200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Avez-vous des questions ?</a:t>
            </a:r>
            <a:endParaRPr lang="es-419" sz="4000" b="1" u="sng" dirty="0">
              <a:ln>
                <a:solidFill>
                  <a:srgbClr val="7451EB"/>
                </a:solidFill>
              </a:ln>
              <a:solidFill>
                <a:srgbClr val="7451EB"/>
              </a:solidFill>
              <a:effectLst>
                <a:outerShdw blurRad="38100" dist="38100" dir="2700000" algn="tl">
                  <a:srgbClr val="000000">
                    <a:alpha val="43137"/>
                  </a:srgbClr>
                </a:outerShdw>
              </a:effectLs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pic>
        <p:nvPicPr>
          <p:cNvPr id="17" name="Image 16">
            <a:extLst>
              <a:ext uri="{FF2B5EF4-FFF2-40B4-BE49-F238E27FC236}">
                <a16:creationId xmlns:a16="http://schemas.microsoft.com/office/drawing/2014/main" id="{0C190DD1-771B-47D2-995B-97EE291D9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481" y="1447892"/>
            <a:ext cx="6373038" cy="4412022"/>
          </a:xfrm>
          <a:prstGeom prst="rect">
            <a:avLst/>
          </a:prstGeom>
        </p:spPr>
      </p:pic>
      <p:sp>
        <p:nvSpPr>
          <p:cNvPr id="8" name="TextBox 3">
            <a:extLst>
              <a:ext uri="{FF2B5EF4-FFF2-40B4-BE49-F238E27FC236}">
                <a16:creationId xmlns:a16="http://schemas.microsoft.com/office/drawing/2014/main" id="{0AFF44D2-3358-41B3-A92A-E7F6B210DA94}"/>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432935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1">
            <a:extLst>
              <a:ext uri="{FF2B5EF4-FFF2-40B4-BE49-F238E27FC236}">
                <a16:creationId xmlns:a16="http://schemas.microsoft.com/office/drawing/2014/main" id="{EC6BC2CE-B281-4F18-889E-16BEFF6CC2C6}"/>
              </a:ext>
            </a:extLst>
          </p:cNvPr>
          <p:cNvSpPr/>
          <p:nvPr/>
        </p:nvSpPr>
        <p:spPr>
          <a:xfrm>
            <a:off x="-72007" y="0"/>
            <a:ext cx="7296540" cy="6858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6" name="Rectángulo 4">
            <a:extLst>
              <a:ext uri="{FF2B5EF4-FFF2-40B4-BE49-F238E27FC236}">
                <a16:creationId xmlns:a16="http://schemas.microsoft.com/office/drawing/2014/main" id="{3D7BED2F-80EC-4813-AFFE-DF338008BEBB}"/>
              </a:ext>
            </a:extLst>
          </p:cNvPr>
          <p:cNvSpPr/>
          <p:nvPr/>
        </p:nvSpPr>
        <p:spPr>
          <a:xfrm>
            <a:off x="377906" y="1683233"/>
            <a:ext cx="366721" cy="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ZoneTexte 29">
            <a:extLst>
              <a:ext uri="{FF2B5EF4-FFF2-40B4-BE49-F238E27FC236}">
                <a16:creationId xmlns:a16="http://schemas.microsoft.com/office/drawing/2014/main" id="{1C59DD88-0231-4DD6-B63A-00DE1EDF79C4}"/>
              </a:ext>
            </a:extLst>
          </p:cNvPr>
          <p:cNvSpPr txBox="1"/>
          <p:nvPr/>
        </p:nvSpPr>
        <p:spPr>
          <a:xfrm>
            <a:off x="279917" y="1737233"/>
            <a:ext cx="6592692" cy="3939540"/>
          </a:xfrm>
          <a:prstGeom prst="rect">
            <a:avLst/>
          </a:prstGeom>
          <a:noFill/>
        </p:spPr>
        <p:txBody>
          <a:bodyPr wrap="square">
            <a:spAutoFit/>
          </a:bodyPr>
          <a:lstStyle/>
          <a:p>
            <a:r>
              <a:rPr lang="fr-FR" sz="4800" b="1" i="1" dirty="0">
                <a:ln>
                  <a:solidFill>
                    <a:schemeClr val="bg1"/>
                  </a:solidFill>
                </a:ln>
                <a:solidFill>
                  <a:schemeClr val="bg1"/>
                </a:solidFill>
                <a:latin typeface="Google Sans"/>
              </a:rPr>
              <a:t>MERCI</a:t>
            </a:r>
          </a:p>
          <a:p>
            <a:endParaRPr lang="fr-FR" sz="3200" b="1" dirty="0">
              <a:ln>
                <a:solidFill>
                  <a:schemeClr val="bg1"/>
                </a:solidFill>
              </a:ln>
              <a:solidFill>
                <a:schemeClr val="bg1"/>
              </a:solidFill>
              <a:latin typeface="Google Sans"/>
            </a:endParaRPr>
          </a:p>
          <a:p>
            <a:endParaRPr lang="fr-FR" sz="3200" b="1" dirty="0">
              <a:ln>
                <a:solidFill>
                  <a:schemeClr val="bg1"/>
                </a:solidFill>
              </a:ln>
              <a:solidFill>
                <a:schemeClr val="bg1"/>
              </a:solidFill>
              <a:latin typeface="Google Sans"/>
            </a:endParaRPr>
          </a:p>
          <a:p>
            <a:r>
              <a:rPr lang="fr-FR" sz="2000" dirty="0">
                <a:ln>
                  <a:solidFill>
                    <a:schemeClr val="bg1"/>
                  </a:solidFill>
                </a:ln>
                <a:solidFill>
                  <a:schemeClr val="bg1"/>
                </a:solidFill>
                <a:latin typeface="Google Sans"/>
              </a:rPr>
              <a:t>Soutenance de Projet</a:t>
            </a:r>
          </a:p>
          <a:p>
            <a:r>
              <a:rPr lang="fr-FR" sz="3200" dirty="0">
                <a:ln>
                  <a:solidFill>
                    <a:schemeClr val="bg1"/>
                  </a:solidFill>
                </a:ln>
                <a:solidFill>
                  <a:schemeClr val="bg1"/>
                </a:solidFill>
                <a:latin typeface="Google Sans"/>
              </a:rPr>
              <a:t>Samir HINOJOSA</a:t>
            </a:r>
          </a:p>
          <a:p>
            <a:endParaRPr lang="fr-FR" sz="3600" dirty="0">
              <a:ln>
                <a:solidFill>
                  <a:schemeClr val="bg1"/>
                </a:solidFill>
              </a:ln>
              <a:solidFill>
                <a:schemeClr val="bg1"/>
              </a:solidFill>
              <a:latin typeface="Google Sans"/>
            </a:endParaRPr>
          </a:p>
          <a:p>
            <a:endParaRPr lang="fr-FR" sz="3600" dirty="0">
              <a:ln>
                <a:solidFill>
                  <a:schemeClr val="bg1"/>
                </a:solidFill>
              </a:ln>
              <a:solidFill>
                <a:schemeClr val="bg1"/>
              </a:solidFill>
              <a:latin typeface="Google Sans"/>
            </a:endParaRPr>
          </a:p>
          <a:p>
            <a:r>
              <a:rPr lang="es-ES" sz="1400" dirty="0">
                <a:ln>
                  <a:solidFill>
                    <a:schemeClr val="bg1"/>
                  </a:solidFill>
                </a:ln>
                <a:solidFill>
                  <a:schemeClr val="bg1"/>
                </a:solidFill>
                <a:latin typeface="Google Sans"/>
              </a:rPr>
              <a:t>06 </a:t>
            </a:r>
            <a:r>
              <a:rPr lang="es-ES" sz="1400" dirty="0" err="1">
                <a:ln>
                  <a:solidFill>
                    <a:schemeClr val="bg1"/>
                  </a:solidFill>
                </a:ln>
                <a:solidFill>
                  <a:schemeClr val="bg1"/>
                </a:solidFill>
                <a:latin typeface="Google Sans"/>
              </a:rPr>
              <a:t>décembre</a:t>
            </a:r>
            <a:r>
              <a:rPr lang="es-ES" sz="1400" dirty="0">
                <a:ln>
                  <a:solidFill>
                    <a:schemeClr val="bg1"/>
                  </a:solidFill>
                </a:ln>
                <a:solidFill>
                  <a:schemeClr val="bg1"/>
                </a:solidFill>
                <a:latin typeface="Google Sans"/>
              </a:rPr>
              <a:t> </a:t>
            </a:r>
            <a:r>
              <a:rPr lang="fr-FR" sz="1400" dirty="0">
                <a:ln>
                  <a:solidFill>
                    <a:schemeClr val="bg1"/>
                  </a:solidFill>
                </a:ln>
                <a:solidFill>
                  <a:schemeClr val="bg1"/>
                </a:solidFill>
                <a:latin typeface="Google Sans"/>
              </a:rPr>
              <a:t>2021</a:t>
            </a:r>
          </a:p>
        </p:txBody>
      </p:sp>
      <p:pic>
        <p:nvPicPr>
          <p:cNvPr id="8" name="Picture 2" descr="OpenClassrooms — Wikipédia">
            <a:extLst>
              <a:ext uri="{FF2B5EF4-FFF2-40B4-BE49-F238E27FC236}">
                <a16:creationId xmlns:a16="http://schemas.microsoft.com/office/drawing/2014/main" id="{18FA7543-C255-47CA-9E0D-0DB0A858B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481" y="5029141"/>
            <a:ext cx="876456" cy="876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Des parcours diplômants et des cours gratuits 100% en ligne - OpenClassrooms">
            <a:extLst>
              <a:ext uri="{FF2B5EF4-FFF2-40B4-BE49-F238E27FC236}">
                <a16:creationId xmlns:a16="http://schemas.microsoft.com/office/drawing/2014/main" id="{D8D22BE0-298E-44EE-A4A3-A03C472D0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481" y="6062502"/>
            <a:ext cx="3899769" cy="467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031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Annexes</a:t>
            </a:r>
          </a:p>
        </p:txBody>
      </p:sp>
      <p:sp>
        <p:nvSpPr>
          <p:cNvPr id="6" name="TextBox 3">
            <a:extLst>
              <a:ext uri="{FF2B5EF4-FFF2-40B4-BE49-F238E27FC236}">
                <a16:creationId xmlns:a16="http://schemas.microsoft.com/office/drawing/2014/main" id="{9A012494-2B79-418F-B332-71A9813CF60A}"/>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spTree>
    <p:extLst>
      <p:ext uri="{BB962C8B-B14F-4D97-AF65-F5344CB8AC3E}">
        <p14:creationId xmlns:p14="http://schemas.microsoft.com/office/powerpoint/2010/main" val="273381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2.</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0" name="Titre 1">
            <a:extLst>
              <a:ext uri="{FF2B5EF4-FFF2-40B4-BE49-F238E27FC236}">
                <a16:creationId xmlns:a16="http://schemas.microsoft.com/office/drawing/2014/main" id="{B13E0F44-4094-4804-B4ED-047961C06B2E}"/>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Présentation du jeu de données</a:t>
            </a:r>
          </a:p>
        </p:txBody>
      </p:sp>
      <p:sp>
        <p:nvSpPr>
          <p:cNvPr id="19" name="TextBox 3">
            <a:extLst>
              <a:ext uri="{FF2B5EF4-FFF2-40B4-BE49-F238E27FC236}">
                <a16:creationId xmlns:a16="http://schemas.microsoft.com/office/drawing/2014/main" id="{EEBD22B2-98DC-445B-AA4B-EB7FBF1884BA}"/>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21" name="Groupe 20">
            <a:extLst>
              <a:ext uri="{FF2B5EF4-FFF2-40B4-BE49-F238E27FC236}">
                <a16:creationId xmlns:a16="http://schemas.microsoft.com/office/drawing/2014/main" id="{FBCA7AAB-FB4E-489D-AAD0-C1EFFE0DFC49}"/>
              </a:ext>
            </a:extLst>
          </p:cNvPr>
          <p:cNvGrpSpPr/>
          <p:nvPr/>
        </p:nvGrpSpPr>
        <p:grpSpPr>
          <a:xfrm>
            <a:off x="3951668" y="5975261"/>
            <a:ext cx="4288665" cy="425012"/>
            <a:chOff x="3617890" y="5975261"/>
            <a:chExt cx="4288665" cy="425012"/>
          </a:xfrm>
        </p:grpSpPr>
        <p:cxnSp>
          <p:nvCxnSpPr>
            <p:cNvPr id="34" name="Straight Connector 21">
              <a:extLst>
                <a:ext uri="{FF2B5EF4-FFF2-40B4-BE49-F238E27FC236}">
                  <a16:creationId xmlns:a16="http://schemas.microsoft.com/office/drawing/2014/main" id="{1D420061-9156-46DE-BA25-5EC3C2B0E2ED}"/>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19">
              <a:extLst>
                <a:ext uri="{FF2B5EF4-FFF2-40B4-BE49-F238E27FC236}">
                  <a16:creationId xmlns:a16="http://schemas.microsoft.com/office/drawing/2014/main" id="{43D695D0-C2A3-4BCD-A2B4-DC1D2B999CA6}"/>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0">
              <a:extLst>
                <a:ext uri="{FF2B5EF4-FFF2-40B4-BE49-F238E27FC236}">
                  <a16:creationId xmlns:a16="http://schemas.microsoft.com/office/drawing/2014/main" id="{7EFC5C02-7C75-4ECE-B893-4861F9891026}"/>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22">
              <a:extLst>
                <a:ext uri="{FF2B5EF4-FFF2-40B4-BE49-F238E27FC236}">
                  <a16:creationId xmlns:a16="http://schemas.microsoft.com/office/drawing/2014/main" id="{1F5CAE44-1901-4ED8-99B7-E64B5AB93D9A}"/>
                </a:ext>
              </a:extLst>
            </p:cNvPr>
            <p:cNvCxnSpPr>
              <a:stCxn id="35" idx="6"/>
              <a:endCxn id="36"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8" name="Oval 23">
              <a:extLst>
                <a:ext uri="{FF2B5EF4-FFF2-40B4-BE49-F238E27FC236}">
                  <a16:creationId xmlns:a16="http://schemas.microsoft.com/office/drawing/2014/main" id="{CEF9169F-1F17-449A-82AE-6770DED010FB}"/>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24">
              <a:extLst>
                <a:ext uri="{FF2B5EF4-FFF2-40B4-BE49-F238E27FC236}">
                  <a16:creationId xmlns:a16="http://schemas.microsoft.com/office/drawing/2014/main" id="{AE246762-1E31-475B-803F-949665A2361F}"/>
                </a:ext>
              </a:extLst>
            </p:cNvPr>
            <p:cNvCxnSpPr>
              <a:endCxn id="38"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0" name="Oval 11">
              <a:extLst>
                <a:ext uri="{FF2B5EF4-FFF2-40B4-BE49-F238E27FC236}">
                  <a16:creationId xmlns:a16="http://schemas.microsoft.com/office/drawing/2014/main" id="{EA1A8E14-1016-4407-9739-35FA1D74A925}"/>
                </a:ext>
              </a:extLst>
            </p:cNvPr>
            <p:cNvSpPr/>
            <p:nvPr/>
          </p:nvSpPr>
          <p:spPr>
            <a:xfrm>
              <a:off x="4285445" y="5985995"/>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16">
              <a:extLst>
                <a:ext uri="{FF2B5EF4-FFF2-40B4-BE49-F238E27FC236}">
                  <a16:creationId xmlns:a16="http://schemas.microsoft.com/office/drawing/2014/main" id="{62D0C836-2847-44B7-A440-52B5560FAA2A}"/>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2" name="Oval 23">
              <a:extLst>
                <a:ext uri="{FF2B5EF4-FFF2-40B4-BE49-F238E27FC236}">
                  <a16:creationId xmlns:a16="http://schemas.microsoft.com/office/drawing/2014/main" id="{929D7551-15A3-4CAB-8D4D-38F9B7F38070}"/>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24">
              <a:extLst>
                <a:ext uri="{FF2B5EF4-FFF2-40B4-BE49-F238E27FC236}">
                  <a16:creationId xmlns:a16="http://schemas.microsoft.com/office/drawing/2014/main" id="{2ECCDA46-783A-471A-AB54-E6DA3DE5489C}"/>
                </a:ext>
              </a:extLst>
            </p:cNvPr>
            <p:cNvCxnSpPr>
              <a:endCxn id="42"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4" name="Oval 23">
              <a:extLst>
                <a:ext uri="{FF2B5EF4-FFF2-40B4-BE49-F238E27FC236}">
                  <a16:creationId xmlns:a16="http://schemas.microsoft.com/office/drawing/2014/main" id="{5BB8AEBE-84F0-4A70-9B28-2E762EAEE0CA}"/>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24">
              <a:extLst>
                <a:ext uri="{FF2B5EF4-FFF2-40B4-BE49-F238E27FC236}">
                  <a16:creationId xmlns:a16="http://schemas.microsoft.com/office/drawing/2014/main" id="{6962A4CA-3631-45E1-871F-5FC75C71EE70}"/>
                </a:ext>
              </a:extLst>
            </p:cNvPr>
            <p:cNvCxnSpPr>
              <a:endCxn id="44"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6" name="Oval 11">
              <a:extLst>
                <a:ext uri="{FF2B5EF4-FFF2-40B4-BE49-F238E27FC236}">
                  <a16:creationId xmlns:a16="http://schemas.microsoft.com/office/drawing/2014/main" id="{5C6FE0DA-E9D7-450B-A2B3-ABA4A2B8D706}"/>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16">
              <a:extLst>
                <a:ext uri="{FF2B5EF4-FFF2-40B4-BE49-F238E27FC236}">
                  <a16:creationId xmlns:a16="http://schemas.microsoft.com/office/drawing/2014/main" id="{08669483-E4E4-466F-A538-308022CA1531}"/>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442466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D8D6F65C-151A-48AF-9CD4-8E8E5D1E080C}"/>
              </a:ext>
            </a:extLst>
          </p:cNvPr>
          <p:cNvPicPr>
            <a:picLocks noChangeAspect="1"/>
          </p:cNvPicPr>
          <p:nvPr/>
        </p:nvPicPr>
        <p:blipFill>
          <a:blip r:embed="rId3"/>
          <a:stretch>
            <a:fillRect/>
          </a:stretch>
        </p:blipFill>
        <p:spPr>
          <a:xfrm>
            <a:off x="383063" y="4069900"/>
            <a:ext cx="6302770" cy="2041742"/>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FE6BFAAB-968D-4D51-91C0-3F8630D8419E}"/>
              </a:ext>
            </a:extLst>
          </p:cNvPr>
          <p:cNvPicPr>
            <a:picLocks noChangeAspect="1"/>
          </p:cNvPicPr>
          <p:nvPr/>
        </p:nvPicPr>
        <p:blipFill>
          <a:blip r:embed="rId4"/>
          <a:stretch>
            <a:fillRect/>
          </a:stretch>
        </p:blipFill>
        <p:spPr>
          <a:xfrm>
            <a:off x="4235667" y="1830657"/>
            <a:ext cx="6307926" cy="205319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3"/>
            <a:ext cx="9395936" cy="11632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30 mots le plus fréquents basés </a:t>
            </a:r>
          </a:p>
          <a:p>
            <a:r>
              <a:rPr lang="fr-FR" sz="4000" b="1" dirty="0">
                <a:ln>
                  <a:solidFill>
                    <a:srgbClr val="7451EB"/>
                  </a:solidFill>
                </a:ln>
                <a:solidFill>
                  <a:srgbClr val="7451EB"/>
                </a:solidFill>
                <a:latin typeface="Google Sans"/>
              </a:rPr>
              <a:t>sur </a:t>
            </a:r>
            <a:r>
              <a:rPr lang="fr-FR" sz="4000" b="1" u="sng" dirty="0" err="1">
                <a:ln>
                  <a:solidFill>
                    <a:srgbClr val="7451EB"/>
                  </a:solidFill>
                </a:ln>
                <a:solidFill>
                  <a:srgbClr val="7451EB"/>
                </a:solidFill>
                <a:latin typeface="Google Sans"/>
              </a:rPr>
              <a:t>Stemming</a:t>
            </a:r>
            <a:r>
              <a:rPr lang="fr-FR" sz="4000" b="1" u="sng" dirty="0">
                <a:ln>
                  <a:solidFill>
                    <a:srgbClr val="7451EB"/>
                  </a:solidFill>
                </a:ln>
                <a:solidFill>
                  <a:srgbClr val="7451EB"/>
                </a:solidFill>
                <a:latin typeface="Google Sans"/>
              </a:rPr>
              <a:t> </a:t>
            </a:r>
            <a:r>
              <a:rPr lang="fr-FR" sz="3200" b="1" dirty="0">
                <a:ln>
                  <a:solidFill>
                    <a:srgbClr val="7451EB"/>
                  </a:solidFill>
                </a:ln>
                <a:solidFill>
                  <a:srgbClr val="7451EB"/>
                </a:solidFill>
                <a:latin typeface="Google Sans"/>
              </a:rPr>
              <a:t>« </a:t>
            </a:r>
            <a:r>
              <a:rPr lang="fr-FR" sz="3200" b="1" dirty="0" err="1">
                <a:ln>
                  <a:solidFill>
                    <a:srgbClr val="7451EB"/>
                  </a:solidFill>
                </a:ln>
                <a:solidFill>
                  <a:srgbClr val="7451EB"/>
                </a:solidFill>
                <a:latin typeface="Google Sans"/>
              </a:rPr>
              <a:t>product_name</a:t>
            </a:r>
            <a:r>
              <a:rPr lang="fr-FR" sz="3200" b="1" dirty="0">
                <a:ln>
                  <a:solidFill>
                    <a:srgbClr val="7451EB"/>
                  </a:solidFill>
                </a:ln>
                <a:solidFill>
                  <a:srgbClr val="7451EB"/>
                </a:solidFill>
                <a:latin typeface="Google Sans"/>
              </a:rPr>
              <a:t> »</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7" name="Groupe 6">
            <a:extLst>
              <a:ext uri="{FF2B5EF4-FFF2-40B4-BE49-F238E27FC236}">
                <a16:creationId xmlns:a16="http://schemas.microsoft.com/office/drawing/2014/main" id="{0265B584-9BB8-4263-B1B4-768C893133AC}"/>
              </a:ext>
            </a:extLst>
          </p:cNvPr>
          <p:cNvGrpSpPr/>
          <p:nvPr/>
        </p:nvGrpSpPr>
        <p:grpSpPr>
          <a:xfrm>
            <a:off x="9820200" y="204240"/>
            <a:ext cx="2227800" cy="856800"/>
            <a:chOff x="7941992" y="1947942"/>
            <a:chExt cx="2227800" cy="856800"/>
          </a:xfrm>
        </p:grpSpPr>
        <p:sp>
          <p:nvSpPr>
            <p:cNvPr id="8" name="Google Shape;189;p19">
              <a:extLst>
                <a:ext uri="{FF2B5EF4-FFF2-40B4-BE49-F238E27FC236}">
                  <a16:creationId xmlns:a16="http://schemas.microsoft.com/office/drawing/2014/main" id="{9EA998F0-32A4-4868-985D-BF8DD0EDD6DA}"/>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93;p19">
              <a:extLst>
                <a:ext uri="{FF2B5EF4-FFF2-40B4-BE49-F238E27FC236}">
                  <a16:creationId xmlns:a16="http://schemas.microsoft.com/office/drawing/2014/main" id="{AE57D930-B77D-48C2-A2A6-27920B978161}"/>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12" name="Google Shape;197;p19">
              <a:extLst>
                <a:ext uri="{FF2B5EF4-FFF2-40B4-BE49-F238E27FC236}">
                  <a16:creationId xmlns:a16="http://schemas.microsoft.com/office/drawing/2014/main" id="{53514501-4BE2-4767-AB17-16D8208605C1}"/>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3" name="Google Shape;204;p19">
              <a:extLst>
                <a:ext uri="{FF2B5EF4-FFF2-40B4-BE49-F238E27FC236}">
                  <a16:creationId xmlns:a16="http://schemas.microsoft.com/office/drawing/2014/main" id="{27BAFEDE-581C-4AE4-A523-D7D8DDE733E4}"/>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14" name="Image 13">
              <a:extLst>
                <a:ext uri="{FF2B5EF4-FFF2-40B4-BE49-F238E27FC236}">
                  <a16:creationId xmlns:a16="http://schemas.microsoft.com/office/drawing/2014/main" id="{4B0B5819-422C-4001-84A7-8A66DE84C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sp>
        <p:nvSpPr>
          <p:cNvPr id="18" name="ZoneTexte 17">
            <a:extLst>
              <a:ext uri="{FF2B5EF4-FFF2-40B4-BE49-F238E27FC236}">
                <a16:creationId xmlns:a16="http://schemas.microsoft.com/office/drawing/2014/main" id="{46074B8B-09D5-46D9-B007-042131587E4C}"/>
              </a:ext>
            </a:extLst>
          </p:cNvPr>
          <p:cNvSpPr txBox="1"/>
          <p:nvPr/>
        </p:nvSpPr>
        <p:spPr>
          <a:xfrm>
            <a:off x="1578508" y="1917598"/>
            <a:ext cx="2671024" cy="400110"/>
          </a:xfrm>
          <a:prstGeom prst="rect">
            <a:avLst/>
          </a:prstGeom>
          <a:noFill/>
        </p:spPr>
        <p:txBody>
          <a:bodyPr wrap="square">
            <a:spAutoFit/>
          </a:bodyPr>
          <a:lstStyle/>
          <a:p>
            <a:r>
              <a:rPr lang="fr-FR" sz="2000" b="1" u="none" strike="noStrike" dirty="0" err="1">
                <a:solidFill>
                  <a:srgbClr val="000000"/>
                </a:solidFill>
                <a:effectLst/>
                <a:latin typeface="Google Sans"/>
              </a:rPr>
              <a:t>BoW</a:t>
            </a:r>
            <a:r>
              <a:rPr lang="fr-FR" sz="2000" b="1" u="none" strike="noStrike" dirty="0">
                <a:solidFill>
                  <a:srgbClr val="000000"/>
                </a:solidFill>
                <a:effectLst/>
                <a:latin typeface="Google Sans"/>
              </a:rPr>
              <a:t> - </a:t>
            </a:r>
            <a:r>
              <a:rPr lang="fr-FR" sz="2000" b="1" u="none" strike="noStrike" dirty="0" err="1">
                <a:solidFill>
                  <a:srgbClr val="000000"/>
                </a:solidFill>
                <a:effectLst/>
                <a:latin typeface="Google Sans"/>
              </a:rPr>
              <a:t>Stemmatization</a:t>
            </a:r>
            <a:endParaRPr lang="fr-FR" sz="2000" b="1" u="none" strike="noStrike" dirty="0">
              <a:solidFill>
                <a:srgbClr val="000000"/>
              </a:solidFill>
              <a:effectLst/>
              <a:latin typeface="Google Sans"/>
            </a:endParaRPr>
          </a:p>
        </p:txBody>
      </p:sp>
      <p:pic>
        <p:nvPicPr>
          <p:cNvPr id="19" name="Image 18">
            <a:extLst>
              <a:ext uri="{FF2B5EF4-FFF2-40B4-BE49-F238E27FC236}">
                <a16:creationId xmlns:a16="http://schemas.microsoft.com/office/drawing/2014/main" id="{190CFD0A-FF51-4682-87FF-F68AC0FA3A2B}"/>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0781" y="1936027"/>
            <a:ext cx="457727" cy="376431"/>
          </a:xfrm>
          <a:prstGeom prst="rect">
            <a:avLst/>
          </a:prstGeom>
        </p:spPr>
      </p:pic>
      <p:sp>
        <p:nvSpPr>
          <p:cNvPr id="20" name="ZoneTexte 19">
            <a:extLst>
              <a:ext uri="{FF2B5EF4-FFF2-40B4-BE49-F238E27FC236}">
                <a16:creationId xmlns:a16="http://schemas.microsoft.com/office/drawing/2014/main" id="{CD800685-A655-4202-A02D-0AD5558FF17A}"/>
              </a:ext>
            </a:extLst>
          </p:cNvPr>
          <p:cNvSpPr txBox="1"/>
          <p:nvPr/>
        </p:nvSpPr>
        <p:spPr>
          <a:xfrm>
            <a:off x="7206372" y="4253221"/>
            <a:ext cx="2925134" cy="400110"/>
          </a:xfrm>
          <a:prstGeom prst="rect">
            <a:avLst/>
          </a:prstGeom>
          <a:noFill/>
        </p:spPr>
        <p:txBody>
          <a:bodyPr wrap="square">
            <a:spAutoFit/>
          </a:bodyPr>
          <a:lstStyle/>
          <a:p>
            <a:r>
              <a:rPr lang="fr-FR" sz="2000" b="1" u="none" strike="noStrike" dirty="0">
                <a:solidFill>
                  <a:srgbClr val="000000"/>
                </a:solidFill>
                <a:effectLst/>
                <a:latin typeface="Google Sans"/>
              </a:rPr>
              <a:t>TF-IDF - </a:t>
            </a:r>
            <a:r>
              <a:rPr lang="fr-FR" sz="2000" b="1" u="none" strike="noStrike" dirty="0" err="1">
                <a:solidFill>
                  <a:srgbClr val="000000"/>
                </a:solidFill>
                <a:effectLst/>
                <a:latin typeface="Google Sans"/>
              </a:rPr>
              <a:t>Stemmatization</a:t>
            </a:r>
            <a:endParaRPr lang="fr-FR" sz="2000" b="1" u="none" strike="noStrike" dirty="0">
              <a:solidFill>
                <a:srgbClr val="000000"/>
              </a:solidFill>
              <a:effectLst/>
              <a:latin typeface="Google Sans"/>
            </a:endParaRPr>
          </a:p>
        </p:txBody>
      </p:sp>
      <p:pic>
        <p:nvPicPr>
          <p:cNvPr id="21" name="Image 20">
            <a:extLst>
              <a:ext uri="{FF2B5EF4-FFF2-40B4-BE49-F238E27FC236}">
                <a16:creationId xmlns:a16="http://schemas.microsoft.com/office/drawing/2014/main" id="{4C813177-F8B8-4C88-A8DC-5F7899F0FDAE}"/>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48645" y="4271650"/>
            <a:ext cx="457727" cy="376431"/>
          </a:xfrm>
          <a:prstGeom prst="rect">
            <a:avLst/>
          </a:prstGeom>
        </p:spPr>
      </p:pic>
      <p:sp>
        <p:nvSpPr>
          <p:cNvPr id="22" name="ZoneTexte 21">
            <a:extLst>
              <a:ext uri="{FF2B5EF4-FFF2-40B4-BE49-F238E27FC236}">
                <a16:creationId xmlns:a16="http://schemas.microsoft.com/office/drawing/2014/main" id="{3103B682-AD4A-43A0-86BD-282204EA2696}"/>
              </a:ext>
            </a:extLst>
          </p:cNvPr>
          <p:cNvSpPr txBox="1"/>
          <p:nvPr/>
        </p:nvSpPr>
        <p:spPr>
          <a:xfrm>
            <a:off x="8382000" y="5118228"/>
            <a:ext cx="3810000"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Les mots changent en fonction de l'algorithme utilisé</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3822858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B1B360F-F3DF-4B49-B528-9C35BA63FA13}"/>
              </a:ext>
            </a:extLst>
          </p:cNvPr>
          <p:cNvPicPr>
            <a:picLocks noChangeAspect="1"/>
          </p:cNvPicPr>
          <p:nvPr/>
        </p:nvPicPr>
        <p:blipFill>
          <a:blip r:embed="rId3"/>
          <a:stretch>
            <a:fillRect/>
          </a:stretch>
        </p:blipFill>
        <p:spPr>
          <a:xfrm>
            <a:off x="1544041" y="4369939"/>
            <a:ext cx="10376349" cy="1962681"/>
          </a:xfrm>
          <a:prstGeom prst="rect">
            <a:avLst/>
          </a:prstGeom>
          <a:ln>
            <a:noFill/>
          </a:ln>
          <a:effectLst>
            <a:outerShdw blurRad="292100" dist="139700" dir="2700000" algn="tl" rotWithShape="0">
              <a:srgbClr val="333333">
                <a:alpha val="65000"/>
              </a:srgbClr>
            </a:outerShdw>
          </a:effectLst>
        </p:spPr>
      </p:pic>
      <p:pic>
        <p:nvPicPr>
          <p:cNvPr id="18" name="Image 17">
            <a:extLst>
              <a:ext uri="{FF2B5EF4-FFF2-40B4-BE49-F238E27FC236}">
                <a16:creationId xmlns:a16="http://schemas.microsoft.com/office/drawing/2014/main" id="{C1E2A311-9E4A-405A-8287-275262B44541}"/>
              </a:ext>
            </a:extLst>
          </p:cNvPr>
          <p:cNvPicPr>
            <a:picLocks noChangeAspect="1"/>
          </p:cNvPicPr>
          <p:nvPr/>
        </p:nvPicPr>
        <p:blipFill>
          <a:blip r:embed="rId4"/>
          <a:stretch>
            <a:fillRect/>
          </a:stretch>
        </p:blipFill>
        <p:spPr>
          <a:xfrm>
            <a:off x="3685308" y="1317529"/>
            <a:ext cx="8235082" cy="2907955"/>
          </a:xfrm>
          <a:prstGeom prst="rect">
            <a:avLst/>
          </a:prstGeom>
          <a:ln>
            <a:noFill/>
          </a:ln>
          <a:effectLst>
            <a:outerShdw blurRad="292100" dist="139700" dir="2700000" algn="tl" rotWithShape="0">
              <a:srgbClr val="333333">
                <a:alpha val="65000"/>
              </a:srgbClr>
            </a:outerShdw>
          </a:effectLst>
        </p:spPr>
      </p:pic>
      <p:grpSp>
        <p:nvGrpSpPr>
          <p:cNvPr id="4" name="Groupe 3">
            <a:extLst>
              <a:ext uri="{FF2B5EF4-FFF2-40B4-BE49-F238E27FC236}">
                <a16:creationId xmlns:a16="http://schemas.microsoft.com/office/drawing/2014/main" id="{8CA61E31-126C-4708-9677-7B676392026B}"/>
              </a:ext>
            </a:extLst>
          </p:cNvPr>
          <p:cNvGrpSpPr/>
          <p:nvPr/>
        </p:nvGrpSpPr>
        <p:grpSpPr>
          <a:xfrm>
            <a:off x="9803427" y="198298"/>
            <a:ext cx="2227800" cy="856800"/>
            <a:chOff x="6638029" y="4191123"/>
            <a:chExt cx="2227800" cy="856800"/>
          </a:xfrm>
        </p:grpSpPr>
        <p:sp>
          <p:nvSpPr>
            <p:cNvPr id="29" name="Google Shape;189;p19">
              <a:extLst>
                <a:ext uri="{FF2B5EF4-FFF2-40B4-BE49-F238E27FC236}">
                  <a16:creationId xmlns:a16="http://schemas.microsoft.com/office/drawing/2014/main" id="{7BCB4155-B858-451D-9578-6A2468E4C469}"/>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3;p19">
              <a:extLst>
                <a:ext uri="{FF2B5EF4-FFF2-40B4-BE49-F238E27FC236}">
                  <a16:creationId xmlns:a16="http://schemas.microsoft.com/office/drawing/2014/main" id="{CFA9516B-B183-4801-9BC0-BCC23BD62F47}"/>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31" name="Google Shape;197;p19">
              <a:extLst>
                <a:ext uri="{FF2B5EF4-FFF2-40B4-BE49-F238E27FC236}">
                  <a16:creationId xmlns:a16="http://schemas.microsoft.com/office/drawing/2014/main" id="{4A46B096-32D3-4272-B0A8-D1E8F9FD02B0}"/>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2" name="Google Shape;204;p19">
              <a:extLst>
                <a:ext uri="{FF2B5EF4-FFF2-40B4-BE49-F238E27FC236}">
                  <a16:creationId xmlns:a16="http://schemas.microsoft.com/office/drawing/2014/main" id="{58CBB15C-CA82-4E37-ACDF-EB8C569E5F2D}"/>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4" name="Image 33">
              <a:extLst>
                <a:ext uri="{FF2B5EF4-FFF2-40B4-BE49-F238E27FC236}">
                  <a16:creationId xmlns:a16="http://schemas.microsoft.com/office/drawing/2014/main" id="{41A07952-56BF-4D0B-9A1D-2B9A7F5609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0" name="Titre 1">
            <a:extLst>
              <a:ext uri="{FF2B5EF4-FFF2-40B4-BE49-F238E27FC236}">
                <a16:creationId xmlns:a16="http://schemas.microsoft.com/office/drawing/2014/main" id="{22DFFB46-B702-45F5-A2CA-E42B98E6365C}"/>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ln>
                  <a:solidFill>
                    <a:srgbClr val="7451EB"/>
                  </a:solidFill>
                </a:ln>
                <a:solidFill>
                  <a:srgbClr val="7451EB"/>
                </a:solidFill>
                <a:latin typeface="Google Sans"/>
              </a:rPr>
              <a:t>Features</a:t>
            </a:r>
            <a:r>
              <a:rPr lang="fr-FR" sz="4000" b="1" dirty="0">
                <a:ln>
                  <a:solidFill>
                    <a:srgbClr val="7451EB"/>
                  </a:solidFill>
                </a:ln>
                <a:solidFill>
                  <a:srgbClr val="7451EB"/>
                </a:solidFill>
                <a:latin typeface="Google Sans"/>
              </a:rPr>
              <a:t> bases en ORB</a:t>
            </a:r>
          </a:p>
        </p:txBody>
      </p:sp>
      <p:sp>
        <p:nvSpPr>
          <p:cNvPr id="27" name="ZoneTexte 26">
            <a:extLst>
              <a:ext uri="{FF2B5EF4-FFF2-40B4-BE49-F238E27FC236}">
                <a16:creationId xmlns:a16="http://schemas.microsoft.com/office/drawing/2014/main" id="{0240CD02-FA53-457D-9DD4-01F8B6C46B1C}"/>
              </a:ext>
            </a:extLst>
          </p:cNvPr>
          <p:cNvSpPr txBox="1"/>
          <p:nvPr/>
        </p:nvSpPr>
        <p:spPr>
          <a:xfrm>
            <a:off x="816585" y="1320133"/>
            <a:ext cx="2757888" cy="400110"/>
          </a:xfrm>
          <a:prstGeom prst="rect">
            <a:avLst/>
          </a:prstGeom>
          <a:noFill/>
        </p:spPr>
        <p:txBody>
          <a:bodyPr wrap="square">
            <a:spAutoFit/>
          </a:bodyPr>
          <a:lstStyle/>
          <a:p>
            <a:r>
              <a:rPr lang="fr-FR" sz="2000" b="1" u="none" strike="noStrike" dirty="0">
                <a:solidFill>
                  <a:srgbClr val="000000"/>
                </a:solidFill>
                <a:effectLst/>
                <a:latin typeface="Google Sans"/>
              </a:rPr>
              <a:t>Le résultat est 2 </a:t>
            </a:r>
            <a:r>
              <a:rPr lang="fr-FR" sz="2000" b="1" u="none" strike="noStrike" dirty="0" err="1">
                <a:solidFill>
                  <a:srgbClr val="000000"/>
                </a:solidFill>
                <a:effectLst/>
                <a:latin typeface="Google Sans"/>
              </a:rPr>
              <a:t>dataset</a:t>
            </a:r>
            <a:endParaRPr lang="fr-FR" sz="2000" b="1" u="none" strike="noStrike" dirty="0">
              <a:solidFill>
                <a:srgbClr val="000000"/>
              </a:solidFill>
              <a:effectLst/>
              <a:latin typeface="Google Sans"/>
            </a:endParaRPr>
          </a:p>
        </p:txBody>
      </p:sp>
      <p:pic>
        <p:nvPicPr>
          <p:cNvPr id="28" name="Image 27">
            <a:extLst>
              <a:ext uri="{FF2B5EF4-FFF2-40B4-BE49-F238E27FC236}">
                <a16:creationId xmlns:a16="http://schemas.microsoft.com/office/drawing/2014/main" id="{AFE46CC7-2FCF-477A-BED2-4E3192733458}"/>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1320133"/>
            <a:ext cx="457727" cy="427272"/>
          </a:xfrm>
          <a:prstGeom prst="rect">
            <a:avLst/>
          </a:prstGeom>
        </p:spPr>
      </p:pic>
      <p:sp>
        <p:nvSpPr>
          <p:cNvPr id="35" name="ZoneTexte 34">
            <a:extLst>
              <a:ext uri="{FF2B5EF4-FFF2-40B4-BE49-F238E27FC236}">
                <a16:creationId xmlns:a16="http://schemas.microsoft.com/office/drawing/2014/main" id="{9BEF6428-A08C-44F2-A02C-2852762551F8}"/>
              </a:ext>
            </a:extLst>
          </p:cNvPr>
          <p:cNvSpPr txBox="1"/>
          <p:nvPr/>
        </p:nvSpPr>
        <p:spPr>
          <a:xfrm>
            <a:off x="508000" y="1757540"/>
            <a:ext cx="3066474" cy="1754326"/>
          </a:xfrm>
          <a:prstGeom prst="rect">
            <a:avLst/>
          </a:prstGeom>
          <a:noFill/>
        </p:spPr>
        <p:txBody>
          <a:bodyPr wrap="square" rtlCol="0">
            <a:spAutoFit/>
          </a:bodyPr>
          <a:lstStyle/>
          <a:p>
            <a:pPr marL="285750" indent="-285750">
              <a:buFont typeface="Wingdings" panose="05000000000000000000" pitchFamily="2" charset="2"/>
              <a:buChar char="§"/>
            </a:pPr>
            <a:r>
              <a:rPr lang="fr-FR" dirty="0"/>
              <a:t>Le nombre de descripteurs et fréquence</a:t>
            </a:r>
          </a:p>
          <a:p>
            <a:pPr marL="285750" indent="-285750">
              <a:buFont typeface="Wingdings" panose="05000000000000000000" pitchFamily="2" charset="2"/>
              <a:buChar char="§"/>
            </a:pPr>
            <a:r>
              <a:rPr lang="fr-FR" dirty="0"/>
              <a:t>Pondération de chaque descripteur en fonction du nombre total de descripteurs</a:t>
            </a:r>
            <a:endParaRPr lang="en-US" dirty="0"/>
          </a:p>
        </p:txBody>
      </p:sp>
    </p:spTree>
    <p:extLst>
      <p:ext uri="{BB962C8B-B14F-4D97-AF65-F5344CB8AC3E}">
        <p14:creationId xmlns:p14="http://schemas.microsoft.com/office/powerpoint/2010/main" val="72815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9583273"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Présentation du jeu de données</a:t>
            </a:r>
            <a:r>
              <a:rPr lang="fr-FR" sz="4000" b="1" baseline="30000" dirty="0">
                <a:ln>
                  <a:solidFill>
                    <a:srgbClr val="7451EB"/>
                  </a:solidFill>
                </a:ln>
                <a:solidFill>
                  <a:srgbClr val="7451EB"/>
                </a:solidFill>
                <a:latin typeface="Google Sans"/>
              </a:rPr>
              <a:t>1</a:t>
            </a:r>
            <a:endParaRPr lang="es-419" sz="4000" b="1" u="sng" baseline="30000" dirty="0">
              <a:ln>
                <a:solidFill>
                  <a:srgbClr val="7451EB"/>
                </a:solidFill>
              </a:ln>
              <a:solidFill>
                <a:srgbClr val="7451EB"/>
              </a:solidFill>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graphicFrame>
        <p:nvGraphicFramePr>
          <p:cNvPr id="12" name="Tableau 3">
            <a:extLst>
              <a:ext uri="{FF2B5EF4-FFF2-40B4-BE49-F238E27FC236}">
                <a16:creationId xmlns:a16="http://schemas.microsoft.com/office/drawing/2014/main" id="{B8AA08F0-5F70-416E-9005-2A1397C60660}"/>
              </a:ext>
            </a:extLst>
          </p:cNvPr>
          <p:cNvGraphicFramePr>
            <a:graphicFrameLocks noGrp="1"/>
          </p:cNvGraphicFramePr>
          <p:nvPr/>
        </p:nvGraphicFramePr>
        <p:xfrm>
          <a:off x="982752" y="2171770"/>
          <a:ext cx="4177476" cy="1719873"/>
        </p:xfrm>
        <a:graphic>
          <a:graphicData uri="http://schemas.openxmlformats.org/drawingml/2006/table">
            <a:tbl>
              <a:tblPr firstCol="1">
                <a:tableStyleId>{93296810-A885-4BE3-A3E7-6D5BEEA58F35}</a:tableStyleId>
              </a:tblPr>
              <a:tblGrid>
                <a:gridCol w="2190567">
                  <a:extLst>
                    <a:ext uri="{9D8B030D-6E8A-4147-A177-3AD203B41FA5}">
                      <a16:colId xmlns:a16="http://schemas.microsoft.com/office/drawing/2014/main" val="1353534914"/>
                    </a:ext>
                  </a:extLst>
                </a:gridCol>
                <a:gridCol w="1986909">
                  <a:extLst>
                    <a:ext uri="{9D8B030D-6E8A-4147-A177-3AD203B41FA5}">
                      <a16:colId xmlns:a16="http://schemas.microsoft.com/office/drawing/2014/main" val="843473939"/>
                    </a:ext>
                  </a:extLst>
                </a:gridCol>
              </a:tblGrid>
              <a:tr h="39391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Taille: </a:t>
                      </a:r>
                      <a:endParaRPr lang="es-419" sz="1800" kern="1200" dirty="0">
                        <a:solidFill>
                          <a:schemeClr val="dk1"/>
                        </a:solidFill>
                        <a:latin typeface="+mn-lt"/>
                        <a:ea typeface="+mn-ea"/>
                        <a:cs typeface="+mn-cs"/>
                      </a:endParaRPr>
                    </a:p>
                  </a:txBody>
                  <a:tcPr anchor="ctr">
                    <a:solidFill>
                      <a:srgbClr val="E2F0D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dk1"/>
                          </a:solidFill>
                          <a:latin typeface="+mn-lt"/>
                          <a:ea typeface="+mn-ea"/>
                          <a:cs typeface="+mn-cs"/>
                        </a:rPr>
                        <a:t>1050 x 15</a:t>
                      </a:r>
                      <a:endParaRPr lang="es-419" sz="1800" kern="1200" dirty="0">
                        <a:solidFill>
                          <a:schemeClr val="dk1"/>
                        </a:solidFill>
                        <a:latin typeface="+mn-lt"/>
                        <a:ea typeface="+mn-ea"/>
                        <a:cs typeface="+mn-cs"/>
                      </a:endParaRPr>
                    </a:p>
                  </a:txBody>
                  <a:tcPr anchor="ctr">
                    <a:solidFill>
                      <a:srgbClr val="E2F0D9"/>
                    </a:solidFill>
                  </a:tcPr>
                </a:tc>
                <a:extLst>
                  <a:ext uri="{0D108BD9-81ED-4DB2-BD59-A6C34878D82A}">
                    <a16:rowId xmlns:a16="http://schemas.microsoft.com/office/drawing/2014/main" val="3788774139"/>
                  </a:ext>
                </a:extLst>
              </a:tr>
              <a:tr h="5381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Pourcentage de NaN: </a:t>
                      </a:r>
                    </a:p>
                  </a:txBody>
                  <a:tcPr anchor="ctr">
                    <a:solidFill>
                      <a:srgbClr val="E2F0D9"/>
                    </a:solidFill>
                  </a:tcPr>
                </a:tc>
                <a:tc>
                  <a:txBody>
                    <a:bodyPr/>
                    <a:lstStyle/>
                    <a:p>
                      <a:pPr algn="l"/>
                      <a:r>
                        <a:rPr lang="es-419" sz="1800" dirty="0"/>
                        <a:t>2,17%</a:t>
                      </a:r>
                    </a:p>
                  </a:txBody>
                  <a:tcPr anchor="ctr">
                    <a:solidFill>
                      <a:srgbClr val="E2F0D9"/>
                    </a:solidFill>
                  </a:tcPr>
                </a:tc>
                <a:extLst>
                  <a:ext uri="{0D108BD9-81ED-4DB2-BD59-A6C34878D82A}">
                    <a16:rowId xmlns:a16="http://schemas.microsoft.com/office/drawing/2014/main" val="1984438553"/>
                  </a:ext>
                </a:extLst>
              </a:tr>
              <a:tr h="39391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Doublon:</a:t>
                      </a:r>
                      <a:endParaRPr lang="es-419" sz="1800" kern="1200" dirty="0">
                        <a:solidFill>
                          <a:schemeClr val="dk1"/>
                        </a:solidFill>
                        <a:latin typeface="+mn-lt"/>
                        <a:ea typeface="+mn-ea"/>
                        <a:cs typeface="+mn-cs"/>
                      </a:endParaRPr>
                    </a:p>
                  </a:txBody>
                  <a:tcPr anchor="ctr">
                    <a:solidFill>
                      <a:srgbClr val="E2F0D9"/>
                    </a:solidFill>
                  </a:tcPr>
                </a:tc>
                <a:tc>
                  <a:txBody>
                    <a:bodyPr/>
                    <a:lstStyle/>
                    <a:p>
                      <a:pPr algn="l"/>
                      <a:r>
                        <a:rPr lang="es-ES" sz="1800" dirty="0"/>
                        <a:t>0</a:t>
                      </a:r>
                      <a:endParaRPr lang="es-419" sz="1800" dirty="0"/>
                    </a:p>
                  </a:txBody>
                  <a:tcPr anchor="ctr">
                    <a:solidFill>
                      <a:srgbClr val="E2F0D9"/>
                    </a:solidFill>
                  </a:tcPr>
                </a:tc>
                <a:extLst>
                  <a:ext uri="{0D108BD9-81ED-4DB2-BD59-A6C34878D82A}">
                    <a16:rowId xmlns:a16="http://schemas.microsoft.com/office/drawing/2014/main" val="712197516"/>
                  </a:ext>
                </a:extLst>
              </a:tr>
              <a:tr h="39391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419" sz="1800" kern="1200" dirty="0" err="1">
                          <a:solidFill>
                            <a:schemeClr val="dk1"/>
                          </a:solidFill>
                          <a:latin typeface="+mn-lt"/>
                          <a:ea typeface="+mn-ea"/>
                          <a:cs typeface="+mn-cs"/>
                        </a:rPr>
                        <a:t>Colonnes</a:t>
                      </a:r>
                      <a:r>
                        <a:rPr lang="es-419" sz="1800" kern="1200" dirty="0">
                          <a:solidFill>
                            <a:schemeClr val="dk1"/>
                          </a:solidFill>
                          <a:latin typeface="+mn-lt"/>
                          <a:ea typeface="+mn-ea"/>
                          <a:cs typeface="+mn-cs"/>
                        </a:rPr>
                        <a:t> vides</a:t>
                      </a:r>
                    </a:p>
                  </a:txBody>
                  <a:tcPr anchor="ctr">
                    <a:solidFill>
                      <a:srgbClr val="E2F0D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0</a:t>
                      </a:r>
                      <a:endParaRPr lang="es-419" sz="1800" kern="1200" dirty="0">
                        <a:solidFill>
                          <a:schemeClr val="dk1"/>
                        </a:solidFill>
                        <a:latin typeface="+mn-lt"/>
                        <a:ea typeface="+mn-ea"/>
                        <a:cs typeface="+mn-cs"/>
                      </a:endParaRPr>
                    </a:p>
                  </a:txBody>
                  <a:tcPr anchor="ctr">
                    <a:solidFill>
                      <a:srgbClr val="E2F0D9"/>
                    </a:solidFill>
                  </a:tcPr>
                </a:tc>
                <a:extLst>
                  <a:ext uri="{0D108BD9-81ED-4DB2-BD59-A6C34878D82A}">
                    <a16:rowId xmlns:a16="http://schemas.microsoft.com/office/drawing/2014/main" val="2943649421"/>
                  </a:ext>
                </a:extLst>
              </a:tr>
            </a:tbl>
          </a:graphicData>
        </a:graphic>
      </p:graphicFrame>
      <p:pic>
        <p:nvPicPr>
          <p:cNvPr id="14" name="Image 13">
            <a:extLst>
              <a:ext uri="{FF2B5EF4-FFF2-40B4-BE49-F238E27FC236}">
                <a16:creationId xmlns:a16="http://schemas.microsoft.com/office/drawing/2014/main" id="{763111FF-3770-4FA3-8930-F5448C7E2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18" y="1251185"/>
            <a:ext cx="648000" cy="648000"/>
          </a:xfrm>
          <a:prstGeom prst="rect">
            <a:avLst/>
          </a:prstGeom>
        </p:spPr>
      </p:pic>
      <p:sp>
        <p:nvSpPr>
          <p:cNvPr id="16" name="ZoneTexte 15">
            <a:extLst>
              <a:ext uri="{FF2B5EF4-FFF2-40B4-BE49-F238E27FC236}">
                <a16:creationId xmlns:a16="http://schemas.microsoft.com/office/drawing/2014/main" id="{AC5289F4-8185-4145-A179-7A82ABE267AF}"/>
              </a:ext>
            </a:extLst>
          </p:cNvPr>
          <p:cNvSpPr txBox="1"/>
          <p:nvPr/>
        </p:nvSpPr>
        <p:spPr>
          <a:xfrm>
            <a:off x="904568" y="1373752"/>
            <a:ext cx="4609973" cy="677108"/>
          </a:xfrm>
          <a:prstGeom prst="rect">
            <a:avLst/>
          </a:prstGeom>
          <a:noFill/>
        </p:spPr>
        <p:txBody>
          <a:bodyPr wrap="square">
            <a:spAutoFit/>
          </a:bodyPr>
          <a:lstStyle/>
          <a:p>
            <a:r>
              <a:rPr lang="fr-FR" sz="2000" b="1" u="none" strike="noStrike" dirty="0">
                <a:ln>
                  <a:solidFill>
                    <a:schemeClr val="accent6">
                      <a:lumMod val="75000"/>
                    </a:schemeClr>
                  </a:solidFill>
                </a:ln>
                <a:solidFill>
                  <a:schemeClr val="accent6">
                    <a:lumMod val="75000"/>
                  </a:schemeClr>
                </a:solidFill>
                <a:effectLst/>
                <a:latin typeface="docs-Roboto"/>
              </a:rPr>
              <a:t>Textuelles : </a:t>
            </a:r>
            <a:br>
              <a:rPr lang="fr-FR" sz="2000" b="1" u="none" strike="noStrike" dirty="0">
                <a:ln>
                  <a:solidFill>
                    <a:schemeClr val="accent6">
                      <a:lumMod val="75000"/>
                    </a:schemeClr>
                  </a:solidFill>
                </a:ln>
                <a:solidFill>
                  <a:schemeClr val="accent6">
                    <a:lumMod val="75000"/>
                  </a:schemeClr>
                </a:solidFill>
                <a:effectLst/>
                <a:latin typeface="docs-Roboto"/>
              </a:rPr>
            </a:br>
            <a:r>
              <a:rPr lang="fr-FR" dirty="0">
                <a:latin typeface="docs-Roboto"/>
              </a:rPr>
              <a:t>noms des articles, descriptions, catégories, etc.</a:t>
            </a:r>
          </a:p>
        </p:txBody>
      </p:sp>
      <p:sp>
        <p:nvSpPr>
          <p:cNvPr id="17" name="ZoneTexte 16">
            <a:extLst>
              <a:ext uri="{FF2B5EF4-FFF2-40B4-BE49-F238E27FC236}">
                <a16:creationId xmlns:a16="http://schemas.microsoft.com/office/drawing/2014/main" id="{DD0B8368-F239-47A3-9AB9-57553936D58F}"/>
              </a:ext>
            </a:extLst>
          </p:cNvPr>
          <p:cNvSpPr txBox="1"/>
          <p:nvPr/>
        </p:nvSpPr>
        <p:spPr>
          <a:xfrm>
            <a:off x="66675" y="6138661"/>
            <a:ext cx="12125325" cy="261610"/>
          </a:xfrm>
          <a:prstGeom prst="rect">
            <a:avLst/>
          </a:prstGeom>
          <a:noFill/>
        </p:spPr>
        <p:txBody>
          <a:bodyPr wrap="square">
            <a:spAutoFit/>
          </a:bodyPr>
          <a:lstStyle/>
          <a:p>
            <a:pPr algn="r"/>
            <a:r>
              <a:rPr lang="es-419" sz="1100" dirty="0">
                <a:solidFill>
                  <a:schemeClr val="bg1">
                    <a:lumMod val="75000"/>
                  </a:schemeClr>
                </a:solidFill>
              </a:rPr>
              <a:t>1 - https://s3-eu-west-1.amazonaws.com/static.oc-static.com/prod/courses/files/Parcours_data_scientist/Projet+-+Textimage+DAS+V2/Dataset+projet+pre%CC%81traitement+textes+images.zip</a:t>
            </a:r>
          </a:p>
        </p:txBody>
      </p:sp>
      <p:sp>
        <p:nvSpPr>
          <p:cNvPr id="18" name="ZoneTexte 17">
            <a:extLst>
              <a:ext uri="{FF2B5EF4-FFF2-40B4-BE49-F238E27FC236}">
                <a16:creationId xmlns:a16="http://schemas.microsoft.com/office/drawing/2014/main" id="{6A067937-AC3C-4A80-A3CF-148E159EB1A6}"/>
              </a:ext>
            </a:extLst>
          </p:cNvPr>
          <p:cNvSpPr txBox="1"/>
          <p:nvPr/>
        </p:nvSpPr>
        <p:spPr>
          <a:xfrm>
            <a:off x="844895" y="4209662"/>
            <a:ext cx="4609973" cy="400110"/>
          </a:xfrm>
          <a:prstGeom prst="rect">
            <a:avLst/>
          </a:prstGeom>
          <a:noFill/>
        </p:spPr>
        <p:txBody>
          <a:bodyPr wrap="square">
            <a:spAutoFit/>
          </a:bodyPr>
          <a:lstStyle/>
          <a:p>
            <a:r>
              <a:rPr lang="fr-FR" sz="2000" dirty="0"/>
              <a:t>Généralités</a:t>
            </a:r>
            <a:endParaRPr lang="fr-FR" sz="2000" baseline="30000" dirty="0"/>
          </a:p>
        </p:txBody>
      </p:sp>
      <p:pic>
        <p:nvPicPr>
          <p:cNvPr id="19" name="Image 18">
            <a:extLst>
              <a:ext uri="{FF2B5EF4-FFF2-40B4-BE49-F238E27FC236}">
                <a16:creationId xmlns:a16="http://schemas.microsoft.com/office/drawing/2014/main" id="{6CC6B78F-08E7-4ABE-98C8-2BA18B4A14E7}"/>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4200870"/>
            <a:ext cx="457727" cy="427272"/>
          </a:xfrm>
          <a:prstGeom prst="rect">
            <a:avLst/>
          </a:prstGeom>
        </p:spPr>
      </p:pic>
      <p:sp>
        <p:nvSpPr>
          <p:cNvPr id="20" name="ZoneTexte 19">
            <a:extLst>
              <a:ext uri="{FF2B5EF4-FFF2-40B4-BE49-F238E27FC236}">
                <a16:creationId xmlns:a16="http://schemas.microsoft.com/office/drawing/2014/main" id="{254D523C-FBC0-4468-B8F4-5C5A1547142A}"/>
              </a:ext>
            </a:extLst>
          </p:cNvPr>
          <p:cNvSpPr txBox="1"/>
          <p:nvPr/>
        </p:nvSpPr>
        <p:spPr>
          <a:xfrm>
            <a:off x="739540" y="4598803"/>
            <a:ext cx="4880424" cy="1200329"/>
          </a:xfrm>
          <a:prstGeom prst="rect">
            <a:avLst/>
          </a:prstGeom>
          <a:noFill/>
        </p:spPr>
        <p:txBody>
          <a:bodyPr wrap="square">
            <a:spAutoFit/>
          </a:bodyPr>
          <a:lstStyle/>
          <a:p>
            <a:pPr marL="285750" indent="-285750">
              <a:buFont typeface="Wingdings" panose="05000000000000000000" pitchFamily="2" charset="2"/>
              <a:buChar char="§"/>
            </a:pPr>
            <a:r>
              <a:rPr lang="fr-FR" dirty="0">
                <a:latin typeface="docs-Roboto"/>
              </a:rPr>
              <a:t>Les champs sont liés aux descriptions de produits</a:t>
            </a:r>
          </a:p>
          <a:p>
            <a:pPr marL="285750" indent="-285750">
              <a:buFont typeface="Wingdings" panose="05000000000000000000" pitchFamily="2" charset="2"/>
              <a:buChar char="§"/>
            </a:pPr>
            <a:r>
              <a:rPr lang="fr-FR" dirty="0">
                <a:latin typeface="docs-Roboto"/>
              </a:rPr>
              <a:t>Un champ permet de classifier les produits basés sur les niveaux d’un arbre de catégorie</a:t>
            </a:r>
          </a:p>
        </p:txBody>
      </p:sp>
      <p:sp>
        <p:nvSpPr>
          <p:cNvPr id="23" name="ZoneTexte 22">
            <a:extLst>
              <a:ext uri="{FF2B5EF4-FFF2-40B4-BE49-F238E27FC236}">
                <a16:creationId xmlns:a16="http://schemas.microsoft.com/office/drawing/2014/main" id="{33DD4F32-74F2-466C-A8A3-8A5F2DBD24C9}"/>
              </a:ext>
            </a:extLst>
          </p:cNvPr>
          <p:cNvSpPr txBox="1"/>
          <p:nvPr/>
        </p:nvSpPr>
        <p:spPr>
          <a:xfrm>
            <a:off x="6677460" y="1378749"/>
            <a:ext cx="1779405" cy="707886"/>
          </a:xfrm>
          <a:prstGeom prst="rect">
            <a:avLst/>
          </a:prstGeom>
          <a:noFill/>
        </p:spPr>
        <p:txBody>
          <a:bodyPr wrap="square">
            <a:spAutoFit/>
          </a:bodyPr>
          <a:lstStyle/>
          <a:p>
            <a:r>
              <a:rPr lang="fr-FR" sz="2000" b="1" u="none" strike="noStrike" dirty="0">
                <a:ln>
                  <a:solidFill>
                    <a:schemeClr val="accent6">
                      <a:lumMod val="75000"/>
                    </a:schemeClr>
                  </a:solidFill>
                </a:ln>
                <a:solidFill>
                  <a:schemeClr val="accent6">
                    <a:lumMod val="75000"/>
                  </a:schemeClr>
                </a:solidFill>
                <a:effectLst/>
                <a:latin typeface="docs-Roboto"/>
              </a:rPr>
              <a:t>Visuelles :</a:t>
            </a:r>
          </a:p>
          <a:p>
            <a:r>
              <a:rPr lang="fr-FR" sz="2000" dirty="0">
                <a:latin typeface="docs-Roboto"/>
              </a:rPr>
              <a:t>1050 images</a:t>
            </a:r>
            <a:endParaRPr lang="fr-FR" dirty="0">
              <a:latin typeface="docs-Roboto"/>
            </a:endParaRPr>
          </a:p>
        </p:txBody>
      </p:sp>
      <p:pic>
        <p:nvPicPr>
          <p:cNvPr id="4" name="Image 3">
            <a:extLst>
              <a:ext uri="{FF2B5EF4-FFF2-40B4-BE49-F238E27FC236}">
                <a16:creationId xmlns:a16="http://schemas.microsoft.com/office/drawing/2014/main" id="{75D1D88E-DDF8-46DB-B910-99FEFBB4EA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3459" y="1259188"/>
            <a:ext cx="684000" cy="684000"/>
          </a:xfrm>
          <a:prstGeom prst="rect">
            <a:avLst/>
          </a:prstGeom>
        </p:spPr>
      </p:pic>
      <p:pic>
        <p:nvPicPr>
          <p:cNvPr id="25" name="Image 24">
            <a:extLst>
              <a:ext uri="{FF2B5EF4-FFF2-40B4-BE49-F238E27FC236}">
                <a16:creationId xmlns:a16="http://schemas.microsoft.com/office/drawing/2014/main" id="{01EF3389-DB4B-4986-AF78-7BF486B8F7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6644" y="2535100"/>
            <a:ext cx="1114607" cy="1229910"/>
          </a:xfrm>
          <a:prstGeom prst="rect">
            <a:avLst/>
          </a:prstGeom>
        </p:spPr>
      </p:pic>
      <p:pic>
        <p:nvPicPr>
          <p:cNvPr id="26" name="Image 25">
            <a:extLst>
              <a:ext uri="{FF2B5EF4-FFF2-40B4-BE49-F238E27FC236}">
                <a16:creationId xmlns:a16="http://schemas.microsoft.com/office/drawing/2014/main" id="{79E850DE-36A2-4990-B814-B4FB26C7D7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535100"/>
            <a:ext cx="810084" cy="1163197"/>
          </a:xfrm>
          <a:prstGeom prst="rect">
            <a:avLst/>
          </a:prstGeom>
        </p:spPr>
      </p:pic>
      <p:pic>
        <p:nvPicPr>
          <p:cNvPr id="27" name="Image 26">
            <a:extLst>
              <a:ext uri="{FF2B5EF4-FFF2-40B4-BE49-F238E27FC236}">
                <a16:creationId xmlns:a16="http://schemas.microsoft.com/office/drawing/2014/main" id="{DBB1A434-01E8-49FE-8784-07FF9B9070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9354" y="2535100"/>
            <a:ext cx="625937" cy="1229910"/>
          </a:xfrm>
          <a:prstGeom prst="rect">
            <a:avLst/>
          </a:prstGeom>
        </p:spPr>
      </p:pic>
      <p:pic>
        <p:nvPicPr>
          <p:cNvPr id="28" name="Image 27">
            <a:extLst>
              <a:ext uri="{FF2B5EF4-FFF2-40B4-BE49-F238E27FC236}">
                <a16:creationId xmlns:a16="http://schemas.microsoft.com/office/drawing/2014/main" id="{336F01D5-8528-4EA3-8E56-883FAF39156B}"/>
              </a:ext>
            </a:extLst>
          </p:cNvPr>
          <p:cNvPicPr>
            <a:picLocks noChangeAspect="1"/>
          </p:cNvPicPr>
          <p:nvPr/>
        </p:nvPicPr>
        <p:blipFill rotWithShape="1">
          <a:blip r:embed="rId9">
            <a:extLst>
              <a:ext uri="{28A0092B-C50C-407E-A947-70E740481C1C}">
                <a14:useLocalDpi xmlns:a14="http://schemas.microsoft.com/office/drawing/2010/main" val="0"/>
              </a:ext>
            </a:extLst>
          </a:blip>
          <a:srcRect b="8279"/>
          <a:stretch/>
        </p:blipFill>
        <p:spPr>
          <a:xfrm>
            <a:off x="8728513" y="2535100"/>
            <a:ext cx="889489" cy="1128092"/>
          </a:xfrm>
          <a:prstGeom prst="rect">
            <a:avLst/>
          </a:prstGeom>
        </p:spPr>
      </p:pic>
      <p:pic>
        <p:nvPicPr>
          <p:cNvPr id="29" name="Image 28">
            <a:extLst>
              <a:ext uri="{FF2B5EF4-FFF2-40B4-BE49-F238E27FC236}">
                <a16:creationId xmlns:a16="http://schemas.microsoft.com/office/drawing/2014/main" id="{3A342982-8E57-479F-A674-E54871B0F1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7437" y="2535100"/>
            <a:ext cx="1339724" cy="1229910"/>
          </a:xfrm>
          <a:prstGeom prst="rect">
            <a:avLst/>
          </a:prstGeom>
        </p:spPr>
      </p:pic>
      <p:sp>
        <p:nvSpPr>
          <p:cNvPr id="30" name="ZoneTexte 29">
            <a:extLst>
              <a:ext uri="{FF2B5EF4-FFF2-40B4-BE49-F238E27FC236}">
                <a16:creationId xmlns:a16="http://schemas.microsoft.com/office/drawing/2014/main" id="{EA03F9A3-ABF3-48B0-A275-6BD1A01D40AD}"/>
              </a:ext>
            </a:extLst>
          </p:cNvPr>
          <p:cNvSpPr txBox="1"/>
          <p:nvPr/>
        </p:nvSpPr>
        <p:spPr>
          <a:xfrm>
            <a:off x="6460448" y="4209662"/>
            <a:ext cx="2118473" cy="400110"/>
          </a:xfrm>
          <a:prstGeom prst="rect">
            <a:avLst/>
          </a:prstGeom>
          <a:noFill/>
        </p:spPr>
        <p:txBody>
          <a:bodyPr wrap="square">
            <a:spAutoFit/>
          </a:bodyPr>
          <a:lstStyle/>
          <a:p>
            <a:r>
              <a:rPr lang="fr-FR" sz="2000" dirty="0"/>
              <a:t>Généralités</a:t>
            </a:r>
            <a:endParaRPr lang="fr-FR" sz="2000" baseline="30000" dirty="0"/>
          </a:p>
        </p:txBody>
      </p:sp>
      <p:pic>
        <p:nvPicPr>
          <p:cNvPr id="31" name="Image 30">
            <a:extLst>
              <a:ext uri="{FF2B5EF4-FFF2-40B4-BE49-F238E27FC236}">
                <a16:creationId xmlns:a16="http://schemas.microsoft.com/office/drawing/2014/main" id="{933C598C-7A2F-4D78-8386-D6DBF704AE0D}"/>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93459" y="4200870"/>
            <a:ext cx="457727" cy="427272"/>
          </a:xfrm>
          <a:prstGeom prst="rect">
            <a:avLst/>
          </a:prstGeom>
        </p:spPr>
      </p:pic>
      <p:sp>
        <p:nvSpPr>
          <p:cNvPr id="32" name="ZoneTexte 31">
            <a:extLst>
              <a:ext uri="{FF2B5EF4-FFF2-40B4-BE49-F238E27FC236}">
                <a16:creationId xmlns:a16="http://schemas.microsoft.com/office/drawing/2014/main" id="{FF71B477-1149-493E-B4BC-EE75BE563467}"/>
              </a:ext>
            </a:extLst>
          </p:cNvPr>
          <p:cNvSpPr txBox="1"/>
          <p:nvPr/>
        </p:nvSpPr>
        <p:spPr>
          <a:xfrm>
            <a:off x="6355093" y="4598803"/>
            <a:ext cx="4495987" cy="923330"/>
          </a:xfrm>
          <a:prstGeom prst="rect">
            <a:avLst/>
          </a:prstGeom>
          <a:noFill/>
        </p:spPr>
        <p:txBody>
          <a:bodyPr wrap="square">
            <a:spAutoFit/>
          </a:bodyPr>
          <a:lstStyle/>
          <a:p>
            <a:pPr marL="285750" indent="-285750">
              <a:buFont typeface="Wingdings" panose="05000000000000000000" pitchFamily="2" charset="2"/>
              <a:buChar char="§"/>
            </a:pPr>
            <a:r>
              <a:rPr lang="fr-FR" dirty="0">
                <a:latin typeface="docs-Roboto"/>
              </a:rPr>
              <a:t>Une image par produit</a:t>
            </a:r>
          </a:p>
          <a:p>
            <a:pPr marL="285750" indent="-285750">
              <a:buFont typeface="Wingdings" panose="05000000000000000000" pitchFamily="2" charset="2"/>
              <a:buChar char="§"/>
            </a:pPr>
            <a:r>
              <a:rPr lang="fr-FR" dirty="0">
                <a:latin typeface="docs-Roboto"/>
              </a:rPr>
              <a:t>Image sur fond blanc ou image complète</a:t>
            </a:r>
          </a:p>
          <a:p>
            <a:pPr marL="285750" indent="-285750">
              <a:buFont typeface="Wingdings" panose="05000000000000000000" pitchFamily="2" charset="2"/>
              <a:buChar char="§"/>
            </a:pPr>
            <a:r>
              <a:rPr lang="fr-FR" dirty="0">
                <a:latin typeface="docs-Roboto"/>
              </a:rPr>
              <a:t>Résolution et taille différentes</a:t>
            </a:r>
          </a:p>
        </p:txBody>
      </p:sp>
      <p:sp>
        <p:nvSpPr>
          <p:cNvPr id="33" name="TextBox 3">
            <a:extLst>
              <a:ext uri="{FF2B5EF4-FFF2-40B4-BE49-F238E27FC236}">
                <a16:creationId xmlns:a16="http://schemas.microsoft.com/office/drawing/2014/main" id="{E669F5A0-9178-456A-A886-D5EC8D95D3CF}"/>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cxnSp>
        <p:nvCxnSpPr>
          <p:cNvPr id="3" name="Connecteur droit 2">
            <a:extLst>
              <a:ext uri="{FF2B5EF4-FFF2-40B4-BE49-F238E27FC236}">
                <a16:creationId xmlns:a16="http://schemas.microsoft.com/office/drawing/2014/main" id="{9EC55A2C-29B8-406F-B6E1-936E119B459D}"/>
              </a:ext>
            </a:extLst>
          </p:cNvPr>
          <p:cNvCxnSpPr>
            <a:cxnSpLocks/>
          </p:cNvCxnSpPr>
          <p:nvPr/>
        </p:nvCxnSpPr>
        <p:spPr>
          <a:xfrm>
            <a:off x="5735295" y="1304336"/>
            <a:ext cx="0" cy="4717711"/>
          </a:xfrm>
          <a:prstGeom prst="line">
            <a:avLst/>
          </a:prstGeom>
          <a:ln w="19050">
            <a:solidFill>
              <a:srgbClr val="7451EB">
                <a:alpha val="2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20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Analyse exploratoire </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3.</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0" name="TextBox 3">
            <a:extLst>
              <a:ext uri="{FF2B5EF4-FFF2-40B4-BE49-F238E27FC236}">
                <a16:creationId xmlns:a16="http://schemas.microsoft.com/office/drawing/2014/main" id="{339E6F4F-556F-42A5-9453-30F72AF008D2}"/>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86CEF87C-78DE-4409-BA49-E7DC54910552}"/>
              </a:ext>
            </a:extLst>
          </p:cNvPr>
          <p:cNvGrpSpPr/>
          <p:nvPr/>
        </p:nvGrpSpPr>
        <p:grpSpPr>
          <a:xfrm>
            <a:off x="3951668" y="5975261"/>
            <a:ext cx="4288665" cy="425012"/>
            <a:chOff x="3617890" y="5975261"/>
            <a:chExt cx="4288665" cy="425012"/>
          </a:xfrm>
        </p:grpSpPr>
        <p:cxnSp>
          <p:nvCxnSpPr>
            <p:cNvPr id="21" name="Straight Connector 21">
              <a:extLst>
                <a:ext uri="{FF2B5EF4-FFF2-40B4-BE49-F238E27FC236}">
                  <a16:creationId xmlns:a16="http://schemas.microsoft.com/office/drawing/2014/main" id="{C9AC2FEE-4CCF-4537-A692-1483F1EE32C4}"/>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C8F3A7B3-8232-4018-9589-CB6284388F5C}"/>
                </a:ext>
              </a:extLst>
            </p:cNvPr>
            <p:cNvSpPr/>
            <p:nvPr/>
          </p:nvSpPr>
          <p:spPr>
            <a:xfrm>
              <a:off x="4953000" y="5975263"/>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8611ED93-2F11-41C3-B01D-6989E574F9D9}"/>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4510A68D-81E4-4F60-9CD0-ECE4C2BA77D3}"/>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9A2B8BA8-D8E5-415B-942A-A34A35727185}"/>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A0711C49-FC45-436E-BFD8-D203520C04BD}"/>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44F66028-EFC2-4D42-90A9-FC9B9ADB82BC}"/>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52CA6681-5C57-4801-BCAD-B1F1F3C6BFB0}"/>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DA91AE97-7B54-4977-A40F-0DC178151634}"/>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4A04BDAC-2A11-4855-98ED-F0EF70B9273F}"/>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FA5C7AD1-252B-4B8A-9EAF-4D02255D1BE8}"/>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ACED5E61-08AF-496F-BD81-CF748FE1151A}"/>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A167EEE2-4BF6-499C-A4E8-3768D11F0E28}"/>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D443DDAA-27C8-430C-969F-54033FED8B83}"/>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0308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616900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Analyse exploratoire</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12" name="Google Shape;886;p38">
            <a:extLst>
              <a:ext uri="{FF2B5EF4-FFF2-40B4-BE49-F238E27FC236}">
                <a16:creationId xmlns:a16="http://schemas.microsoft.com/office/drawing/2014/main" id="{284ED72C-8DE1-4D4A-B7E8-B6C27A09CB07}"/>
              </a:ext>
            </a:extLst>
          </p:cNvPr>
          <p:cNvSpPr/>
          <p:nvPr/>
        </p:nvSpPr>
        <p:spPr>
          <a:xfrm>
            <a:off x="2688078" y="3465218"/>
            <a:ext cx="2054561" cy="969975"/>
          </a:xfrm>
          <a:custGeom>
            <a:avLst/>
            <a:gdLst/>
            <a:ahLst/>
            <a:cxnLst/>
            <a:rect l="l" t="t" r="r" b="b"/>
            <a:pathLst>
              <a:path w="30979" h="13004" extrusionOk="0">
                <a:moveTo>
                  <a:pt x="1" y="1"/>
                </a:moveTo>
                <a:lnTo>
                  <a:pt x="3655" y="6503"/>
                </a:lnTo>
                <a:lnTo>
                  <a:pt x="1" y="13003"/>
                </a:lnTo>
                <a:lnTo>
                  <a:pt x="27325" y="13003"/>
                </a:lnTo>
                <a:lnTo>
                  <a:pt x="30979" y="6503"/>
                </a:lnTo>
                <a:lnTo>
                  <a:pt x="27325" y="1"/>
                </a:lnTo>
                <a:close/>
              </a:path>
            </a:pathLst>
          </a:custGeom>
          <a:solidFill>
            <a:srgbClr val="447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7;p38">
            <a:extLst>
              <a:ext uri="{FF2B5EF4-FFF2-40B4-BE49-F238E27FC236}">
                <a16:creationId xmlns:a16="http://schemas.microsoft.com/office/drawing/2014/main" id="{E6FDDD52-34F1-4B04-BF6D-D38B4DAFAD8F}"/>
              </a:ext>
            </a:extLst>
          </p:cNvPr>
          <p:cNvSpPr txBox="1"/>
          <p:nvPr/>
        </p:nvSpPr>
        <p:spPr>
          <a:xfrm>
            <a:off x="2790896" y="3779957"/>
            <a:ext cx="1848924"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err="1">
                <a:solidFill>
                  <a:schemeClr val="lt1"/>
                </a:solidFill>
                <a:latin typeface="Google Sans"/>
                <a:ea typeface="Fira Sans Condensed Medium"/>
                <a:cs typeface="Fira Sans Condensed Medium"/>
                <a:sym typeface="Fira Sans Condensed Medium"/>
              </a:rPr>
              <a:t>Sélection</a:t>
            </a:r>
            <a:r>
              <a:rPr lang="es-ES" sz="2400" dirty="0">
                <a:solidFill>
                  <a:schemeClr val="lt1"/>
                </a:solidFill>
                <a:latin typeface="Google Sans"/>
                <a:ea typeface="Fira Sans Condensed Medium"/>
                <a:cs typeface="Fira Sans Condensed Medium"/>
                <a:sym typeface="Fira Sans Condensed Medium"/>
              </a:rPr>
              <a:t> </a:t>
            </a:r>
          </a:p>
          <a:p>
            <a:pPr marL="0" lvl="0" indent="0" algn="ctr" rtl="0">
              <a:spcBef>
                <a:spcPts val="0"/>
              </a:spcBef>
              <a:spcAft>
                <a:spcPts val="0"/>
              </a:spcAft>
              <a:buNone/>
            </a:pPr>
            <a:r>
              <a:rPr lang="es-ES" sz="2400" dirty="0">
                <a:solidFill>
                  <a:schemeClr val="lt1"/>
                </a:solidFill>
                <a:latin typeface="Google Sans"/>
                <a:ea typeface="Fira Sans Condensed Medium"/>
                <a:cs typeface="Fira Sans Condensed Medium"/>
                <a:sym typeface="Fira Sans Condensed Medium"/>
              </a:rPr>
              <a:t>des </a:t>
            </a:r>
            <a:r>
              <a:rPr lang="es-ES" sz="2400" dirty="0" err="1">
                <a:solidFill>
                  <a:schemeClr val="lt1"/>
                </a:solidFill>
                <a:latin typeface="Google Sans"/>
                <a:ea typeface="Fira Sans Condensed Medium"/>
                <a:cs typeface="Fira Sans Condensed Medium"/>
                <a:sym typeface="Fira Sans Condensed Medium"/>
              </a:rPr>
              <a:t>données</a:t>
            </a:r>
            <a:endParaRPr lang="es-ES" sz="2400" dirty="0">
              <a:solidFill>
                <a:schemeClr val="lt1"/>
              </a:solidFill>
              <a:latin typeface="Google Sans"/>
              <a:ea typeface="Fira Sans Condensed Medium"/>
              <a:cs typeface="Fira Sans Condensed Medium"/>
              <a:sym typeface="Fira Sans Condensed Medium"/>
            </a:endParaRPr>
          </a:p>
        </p:txBody>
      </p:sp>
      <p:sp>
        <p:nvSpPr>
          <p:cNvPr id="14" name="Google Shape;889;p38">
            <a:extLst>
              <a:ext uri="{FF2B5EF4-FFF2-40B4-BE49-F238E27FC236}">
                <a16:creationId xmlns:a16="http://schemas.microsoft.com/office/drawing/2014/main" id="{44593C4D-6F83-4C13-9FD5-3DEDF445912C}"/>
              </a:ext>
            </a:extLst>
          </p:cNvPr>
          <p:cNvSpPr/>
          <p:nvPr/>
        </p:nvSpPr>
        <p:spPr>
          <a:xfrm>
            <a:off x="6758899" y="3465218"/>
            <a:ext cx="2054561" cy="969975"/>
          </a:xfrm>
          <a:custGeom>
            <a:avLst/>
            <a:gdLst/>
            <a:ahLst/>
            <a:cxnLst/>
            <a:rect l="l" t="t" r="r" b="b"/>
            <a:pathLst>
              <a:path w="30979" h="13004" extrusionOk="0">
                <a:moveTo>
                  <a:pt x="1" y="1"/>
                </a:moveTo>
                <a:lnTo>
                  <a:pt x="3655" y="6503"/>
                </a:lnTo>
                <a:lnTo>
                  <a:pt x="1" y="13003"/>
                </a:lnTo>
                <a:lnTo>
                  <a:pt x="27323" y="13003"/>
                </a:lnTo>
                <a:lnTo>
                  <a:pt x="30979" y="6503"/>
                </a:lnTo>
                <a:lnTo>
                  <a:pt x="27323" y="1"/>
                </a:ln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0;p38">
            <a:extLst>
              <a:ext uri="{FF2B5EF4-FFF2-40B4-BE49-F238E27FC236}">
                <a16:creationId xmlns:a16="http://schemas.microsoft.com/office/drawing/2014/main" id="{14E4617B-BEAF-4086-8664-DF3ABF572E9A}"/>
              </a:ext>
            </a:extLst>
          </p:cNvPr>
          <p:cNvSpPr txBox="1"/>
          <p:nvPr/>
        </p:nvSpPr>
        <p:spPr>
          <a:xfrm>
            <a:off x="6834987" y="3774007"/>
            <a:ext cx="197847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Traitement</a:t>
            </a:r>
            <a:endParaRPr sz="2400" dirty="0">
              <a:solidFill>
                <a:schemeClr val="lt1"/>
              </a:solidFill>
              <a:latin typeface="Google Sans"/>
              <a:ea typeface="Fira Sans Condensed Medium"/>
              <a:cs typeface="Fira Sans Condensed Medium"/>
              <a:sym typeface="Fira Sans Condensed Medium"/>
            </a:endParaRPr>
          </a:p>
        </p:txBody>
      </p:sp>
      <p:sp>
        <p:nvSpPr>
          <p:cNvPr id="19" name="Google Shape;895;p38">
            <a:extLst>
              <a:ext uri="{FF2B5EF4-FFF2-40B4-BE49-F238E27FC236}">
                <a16:creationId xmlns:a16="http://schemas.microsoft.com/office/drawing/2014/main" id="{6770F2EA-90AE-4481-AE11-3B45CB082A7E}"/>
              </a:ext>
            </a:extLst>
          </p:cNvPr>
          <p:cNvSpPr/>
          <p:nvPr/>
        </p:nvSpPr>
        <p:spPr>
          <a:xfrm>
            <a:off x="4723555" y="3465218"/>
            <a:ext cx="2054428" cy="969975"/>
          </a:xfrm>
          <a:custGeom>
            <a:avLst/>
            <a:gdLst/>
            <a:ahLst/>
            <a:cxnLst/>
            <a:rect l="l" t="t" r="r" b="b"/>
            <a:pathLst>
              <a:path w="30977" h="13004" extrusionOk="0">
                <a:moveTo>
                  <a:pt x="0" y="1"/>
                </a:moveTo>
                <a:lnTo>
                  <a:pt x="3653" y="6503"/>
                </a:lnTo>
                <a:lnTo>
                  <a:pt x="0" y="13003"/>
                </a:lnTo>
                <a:lnTo>
                  <a:pt x="27323" y="13003"/>
                </a:lnTo>
                <a:lnTo>
                  <a:pt x="30977" y="6503"/>
                </a:lnTo>
                <a:lnTo>
                  <a:pt x="27323" y="1"/>
                </a:lnTo>
                <a:close/>
              </a:path>
            </a:pathLst>
          </a:cu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38">
            <a:extLst>
              <a:ext uri="{FF2B5EF4-FFF2-40B4-BE49-F238E27FC236}">
                <a16:creationId xmlns:a16="http://schemas.microsoft.com/office/drawing/2014/main" id="{AFC4DA51-49E1-4531-8FEB-CAF1B17414D9}"/>
              </a:ext>
            </a:extLst>
          </p:cNvPr>
          <p:cNvSpPr txBox="1"/>
          <p:nvPr/>
        </p:nvSpPr>
        <p:spPr>
          <a:xfrm>
            <a:off x="4846967" y="3751723"/>
            <a:ext cx="1826756"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Analyse</a:t>
            </a:r>
            <a:endParaRPr sz="2400" dirty="0">
              <a:solidFill>
                <a:schemeClr val="lt1"/>
              </a:solidFill>
              <a:latin typeface="Google Sans"/>
              <a:ea typeface="Fira Sans Condensed Medium"/>
              <a:cs typeface="Fira Sans Condensed Medium"/>
              <a:sym typeface="Fira Sans Condensed Medium"/>
            </a:endParaRPr>
          </a:p>
        </p:txBody>
      </p:sp>
      <p:sp>
        <p:nvSpPr>
          <p:cNvPr id="24" name="Google Shape;902;p38">
            <a:extLst>
              <a:ext uri="{FF2B5EF4-FFF2-40B4-BE49-F238E27FC236}">
                <a16:creationId xmlns:a16="http://schemas.microsoft.com/office/drawing/2014/main" id="{26F9D663-B6A4-4702-8893-64D7527DE6E9}"/>
              </a:ext>
            </a:extLst>
          </p:cNvPr>
          <p:cNvSpPr/>
          <p:nvPr/>
        </p:nvSpPr>
        <p:spPr>
          <a:xfrm>
            <a:off x="6096000" y="4584136"/>
            <a:ext cx="2717460" cy="397500"/>
          </a:xfrm>
          <a:prstGeom prst="homePlate">
            <a:avLst>
              <a:gd name="adj" fmla="val 50000"/>
            </a:avLst>
          </a:prstGeom>
          <a:solidFill>
            <a:schemeClr val="lt2"/>
          </a:solidFill>
          <a:ln>
            <a:noFill/>
          </a:ln>
        </p:spPr>
        <p:txBody>
          <a:bodyPr spcFirstLastPara="1" wrap="square" lIns="0" tIns="0" rIns="182875" bIns="0" anchor="ctr" anchorCtr="0">
            <a:noAutofit/>
          </a:bodyPr>
          <a:lstStyle/>
          <a:p>
            <a:pPr marL="0" marR="0" lvl="0" indent="0" algn="r" rtl="0">
              <a:spcBef>
                <a:spcPts val="0"/>
              </a:spcBef>
              <a:spcAft>
                <a:spcPts val="0"/>
              </a:spcAft>
              <a:buNone/>
            </a:pPr>
            <a:r>
              <a:rPr lang="es-ES" sz="1500" b="1" i="1" dirty="0">
                <a:solidFill>
                  <a:srgbClr val="548235"/>
                </a:solidFill>
                <a:latin typeface="Google Sans"/>
                <a:sym typeface="Fira Sans Condensed Medium"/>
              </a:rPr>
              <a:t>7</a:t>
            </a:r>
            <a:r>
              <a:rPr lang="es-ES" sz="1500" dirty="0">
                <a:latin typeface="Google Sans"/>
                <a:ea typeface="Fira Sans Condensed Medium"/>
                <a:cs typeface="Fira Sans Condensed Medium"/>
                <a:sym typeface="Fira Sans Condensed Medium"/>
              </a:rPr>
              <a:t> </a:t>
            </a:r>
            <a:r>
              <a:rPr lang="es-ES" sz="1500" b="1" i="1" dirty="0" err="1">
                <a:solidFill>
                  <a:srgbClr val="548235"/>
                </a:solidFill>
                <a:latin typeface="Google Sans"/>
                <a:sym typeface="Fira Sans Condensed Medium"/>
              </a:rPr>
              <a:t>colonnes</a:t>
            </a:r>
            <a:endParaRPr sz="1500" b="1" i="1" dirty="0">
              <a:solidFill>
                <a:srgbClr val="548235"/>
              </a:solidFill>
              <a:latin typeface="Google Sans"/>
              <a:sym typeface="Fira Sans Condensed Medium"/>
            </a:endParaRPr>
          </a:p>
        </p:txBody>
      </p:sp>
      <p:sp>
        <p:nvSpPr>
          <p:cNvPr id="25" name="Google Shape;903;p38">
            <a:extLst>
              <a:ext uri="{FF2B5EF4-FFF2-40B4-BE49-F238E27FC236}">
                <a16:creationId xmlns:a16="http://schemas.microsoft.com/office/drawing/2014/main" id="{81697E31-267B-4A2B-8921-3499FBCE9A3E}"/>
              </a:ext>
            </a:extLst>
          </p:cNvPr>
          <p:cNvSpPr/>
          <p:nvPr/>
        </p:nvSpPr>
        <p:spPr>
          <a:xfrm flipH="1">
            <a:off x="2688075" y="4584136"/>
            <a:ext cx="2717460" cy="397500"/>
          </a:xfrm>
          <a:prstGeom prst="homePlate">
            <a:avLst>
              <a:gd name="adj" fmla="val 8397"/>
            </a:avLst>
          </a:prstGeom>
          <a:solidFill>
            <a:schemeClr val="lt2"/>
          </a:solidFill>
          <a:ln>
            <a:noFill/>
          </a:ln>
        </p:spPr>
        <p:txBody>
          <a:bodyPr spcFirstLastPara="1" wrap="square" lIns="182875" tIns="0" rIns="0" bIns="0" anchor="ctr" anchorCtr="0">
            <a:noAutofit/>
          </a:bodyPr>
          <a:lstStyle/>
          <a:p>
            <a:pPr marL="0" marR="0" lvl="0" indent="0" algn="l" rtl="0">
              <a:spcBef>
                <a:spcPts val="0"/>
              </a:spcBef>
              <a:spcAft>
                <a:spcPts val="0"/>
              </a:spcAft>
              <a:buNone/>
            </a:pPr>
            <a:r>
              <a:rPr lang="es-ES" sz="1600" kern="1200" dirty="0">
                <a:solidFill>
                  <a:schemeClr val="dk1"/>
                </a:solidFill>
                <a:latin typeface="Google Sans"/>
              </a:rPr>
              <a:t>15 </a:t>
            </a:r>
            <a:r>
              <a:rPr lang="es-ES" sz="1600" kern="1200" dirty="0" err="1">
                <a:solidFill>
                  <a:schemeClr val="dk1"/>
                </a:solidFill>
                <a:latin typeface="Google Sans"/>
              </a:rPr>
              <a:t>colonnes</a:t>
            </a:r>
            <a:r>
              <a:rPr lang="es-ES" sz="1600" kern="1200" dirty="0">
                <a:solidFill>
                  <a:schemeClr val="dk1"/>
                </a:solidFill>
                <a:latin typeface="Google Sans"/>
              </a:rPr>
              <a:t> </a:t>
            </a:r>
            <a:endParaRPr sz="1500" dirty="0">
              <a:solidFill>
                <a:schemeClr val="dk1"/>
              </a:solidFill>
              <a:latin typeface="Google Sans"/>
              <a:ea typeface="Fira Sans Condensed Medium"/>
              <a:cs typeface="Fira Sans Condensed Medium"/>
              <a:sym typeface="Fira Sans Condensed Medium"/>
            </a:endParaRPr>
          </a:p>
        </p:txBody>
      </p:sp>
      <p:sp>
        <p:nvSpPr>
          <p:cNvPr id="26" name="Google Shape;904;p38">
            <a:extLst>
              <a:ext uri="{FF2B5EF4-FFF2-40B4-BE49-F238E27FC236}">
                <a16:creationId xmlns:a16="http://schemas.microsoft.com/office/drawing/2014/main" id="{25B0B804-D9FE-4A7B-91D3-5FE97D24BB45}"/>
              </a:ext>
            </a:extLst>
          </p:cNvPr>
          <p:cNvSpPr txBox="1"/>
          <p:nvPr/>
        </p:nvSpPr>
        <p:spPr>
          <a:xfrm>
            <a:off x="5405535" y="4584136"/>
            <a:ext cx="690465" cy="3975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E0FA"/>
              </a:buClr>
              <a:buSzPts val="1000"/>
              <a:buFont typeface="Arial"/>
              <a:buNone/>
            </a:pPr>
            <a:endParaRPr sz="2000" dirty="0">
              <a:solidFill>
                <a:schemeClr val="lt1"/>
              </a:solidFill>
              <a:latin typeface="Google Sans"/>
              <a:ea typeface="Fira Sans Condensed Medium"/>
              <a:cs typeface="Fira Sans Condensed Medium"/>
              <a:sym typeface="Fira Sans Condensed Medium"/>
            </a:endParaRPr>
          </a:p>
        </p:txBody>
      </p:sp>
      <p:sp>
        <p:nvSpPr>
          <p:cNvPr id="31" name="Google Shape;902;p38">
            <a:extLst>
              <a:ext uri="{FF2B5EF4-FFF2-40B4-BE49-F238E27FC236}">
                <a16:creationId xmlns:a16="http://schemas.microsoft.com/office/drawing/2014/main" id="{81B27335-AF1C-4515-ADB8-22C2CD4F0F6B}"/>
              </a:ext>
            </a:extLst>
          </p:cNvPr>
          <p:cNvSpPr/>
          <p:nvPr/>
        </p:nvSpPr>
        <p:spPr>
          <a:xfrm>
            <a:off x="6096000" y="2921099"/>
            <a:ext cx="2717459" cy="397500"/>
          </a:xfrm>
          <a:prstGeom prst="homePlate">
            <a:avLst>
              <a:gd name="adj" fmla="val 50000"/>
            </a:avLst>
          </a:prstGeom>
          <a:solidFill>
            <a:schemeClr val="lt2"/>
          </a:solidFill>
          <a:ln>
            <a:noFill/>
          </a:ln>
        </p:spPr>
        <p:txBody>
          <a:bodyPr spcFirstLastPara="1" wrap="square" lIns="0" tIns="0" rIns="182875" bIns="0" anchor="ctr" anchorCtr="0">
            <a:noAutofit/>
          </a:bodyPr>
          <a:lstStyle/>
          <a:p>
            <a:pPr marL="0" marR="0" lvl="0" indent="0" algn="r" rtl="0">
              <a:spcBef>
                <a:spcPts val="0"/>
              </a:spcBef>
              <a:spcAft>
                <a:spcPts val="0"/>
              </a:spcAft>
              <a:buNone/>
            </a:pPr>
            <a:r>
              <a:rPr lang="es-ES" sz="1500" b="1" i="1" dirty="0">
                <a:solidFill>
                  <a:srgbClr val="548235"/>
                </a:solidFill>
                <a:latin typeface="Google Sans"/>
                <a:ea typeface="Fira Sans Condensed Medium"/>
                <a:cs typeface="Fira Sans Condensed Medium"/>
                <a:sym typeface="Fira Sans Condensed Medium"/>
              </a:rPr>
              <a:t>1 </a:t>
            </a:r>
            <a:r>
              <a:rPr lang="es-ES" sz="1500" b="1" i="1" dirty="0" err="1">
                <a:solidFill>
                  <a:srgbClr val="548235"/>
                </a:solidFill>
                <a:latin typeface="Google Sans"/>
                <a:ea typeface="Fira Sans Condensed Medium"/>
                <a:cs typeface="Fira Sans Condensed Medium"/>
                <a:sym typeface="Fira Sans Condensed Medium"/>
              </a:rPr>
              <a:t>Dataset</a:t>
            </a:r>
            <a:r>
              <a:rPr lang="es-ES" sz="1500" b="1" i="1" dirty="0">
                <a:solidFill>
                  <a:srgbClr val="548235"/>
                </a:solidFill>
                <a:latin typeface="Google Sans"/>
                <a:ea typeface="Fira Sans Condensed Medium"/>
                <a:cs typeface="Fira Sans Condensed Medium"/>
                <a:sym typeface="Fira Sans Condensed Medium"/>
              </a:rPr>
              <a:t> – 1050 </a:t>
            </a:r>
            <a:r>
              <a:rPr lang="es-ES" sz="1500" b="1" i="1" dirty="0" err="1">
                <a:solidFill>
                  <a:srgbClr val="548235"/>
                </a:solidFill>
                <a:latin typeface="Google Sans"/>
                <a:ea typeface="Fira Sans Condensed Medium"/>
                <a:cs typeface="Fira Sans Condensed Medium"/>
                <a:sym typeface="Fira Sans Condensed Medium"/>
              </a:rPr>
              <a:t>images</a:t>
            </a:r>
            <a:endParaRPr sz="1500" b="1" i="1" dirty="0">
              <a:solidFill>
                <a:srgbClr val="548235"/>
              </a:solidFill>
              <a:latin typeface="Google Sans"/>
              <a:ea typeface="Fira Sans Condensed Medium"/>
              <a:cs typeface="Fira Sans Condensed Medium"/>
              <a:sym typeface="Fira Sans Condensed Medium"/>
            </a:endParaRPr>
          </a:p>
        </p:txBody>
      </p:sp>
      <p:sp>
        <p:nvSpPr>
          <p:cNvPr id="32" name="Google Shape;903;p38">
            <a:extLst>
              <a:ext uri="{FF2B5EF4-FFF2-40B4-BE49-F238E27FC236}">
                <a16:creationId xmlns:a16="http://schemas.microsoft.com/office/drawing/2014/main" id="{AEFB18EB-CC90-49C9-A1E6-CCDFDF6923AD}"/>
              </a:ext>
            </a:extLst>
          </p:cNvPr>
          <p:cNvSpPr/>
          <p:nvPr/>
        </p:nvSpPr>
        <p:spPr>
          <a:xfrm flipH="1">
            <a:off x="2683205" y="2921096"/>
            <a:ext cx="2717459" cy="397500"/>
          </a:xfrm>
          <a:prstGeom prst="homePlate">
            <a:avLst>
              <a:gd name="adj" fmla="val 7342"/>
            </a:avLst>
          </a:prstGeom>
          <a:solidFill>
            <a:schemeClr val="lt2"/>
          </a:solidFill>
          <a:ln>
            <a:noFill/>
          </a:ln>
        </p:spPr>
        <p:txBody>
          <a:bodyPr spcFirstLastPara="1" wrap="square" lIns="182875" tIns="0" rIns="0" bIns="0" anchor="ctr" anchorCtr="0">
            <a:noAutofit/>
          </a:bodyPr>
          <a:lstStyle/>
          <a:p>
            <a:pPr marL="0" marR="0" lvl="0" indent="0" algn="l" rtl="0">
              <a:spcBef>
                <a:spcPts val="0"/>
              </a:spcBef>
              <a:spcAft>
                <a:spcPts val="0"/>
              </a:spcAft>
              <a:buNone/>
            </a:pPr>
            <a:r>
              <a:rPr lang="es-ES" sz="1500" dirty="0">
                <a:solidFill>
                  <a:schemeClr val="dk1"/>
                </a:solidFill>
                <a:latin typeface="Google Sans"/>
                <a:ea typeface="Fira Sans Condensed Medium"/>
                <a:cs typeface="Fira Sans Condensed Medium"/>
                <a:sym typeface="Fira Sans Condensed Medium"/>
              </a:rPr>
              <a:t>1 </a:t>
            </a:r>
            <a:r>
              <a:rPr lang="es-ES" sz="1500" dirty="0" err="1">
                <a:solidFill>
                  <a:schemeClr val="dk1"/>
                </a:solidFill>
                <a:latin typeface="Google Sans"/>
                <a:ea typeface="Fira Sans Condensed Medium"/>
                <a:cs typeface="Fira Sans Condensed Medium"/>
                <a:sym typeface="Fira Sans Condensed Medium"/>
              </a:rPr>
              <a:t>Datasets</a:t>
            </a:r>
            <a:r>
              <a:rPr lang="es-ES" sz="1500" dirty="0">
                <a:solidFill>
                  <a:schemeClr val="dk1"/>
                </a:solidFill>
                <a:latin typeface="Google Sans"/>
                <a:ea typeface="Fira Sans Condensed Medium"/>
                <a:cs typeface="Fira Sans Condensed Medium"/>
                <a:sym typeface="Fira Sans Condensed Medium"/>
              </a:rPr>
              <a:t> – 1050 </a:t>
            </a:r>
            <a:r>
              <a:rPr lang="es-ES" sz="1500" dirty="0" err="1">
                <a:solidFill>
                  <a:schemeClr val="dk1"/>
                </a:solidFill>
                <a:latin typeface="Google Sans"/>
                <a:ea typeface="Fira Sans Condensed Medium"/>
                <a:cs typeface="Fira Sans Condensed Medium"/>
                <a:sym typeface="Fira Sans Condensed Medium"/>
              </a:rPr>
              <a:t>images</a:t>
            </a:r>
            <a:endParaRPr sz="1500" dirty="0">
              <a:solidFill>
                <a:schemeClr val="dk1"/>
              </a:solidFill>
              <a:latin typeface="Google Sans"/>
              <a:ea typeface="Fira Sans Condensed Medium"/>
              <a:cs typeface="Fira Sans Condensed Medium"/>
              <a:sym typeface="Fira Sans Condensed Medium"/>
            </a:endParaRPr>
          </a:p>
        </p:txBody>
      </p:sp>
      <p:sp>
        <p:nvSpPr>
          <p:cNvPr id="33" name="Google Shape;904;p38">
            <a:extLst>
              <a:ext uri="{FF2B5EF4-FFF2-40B4-BE49-F238E27FC236}">
                <a16:creationId xmlns:a16="http://schemas.microsoft.com/office/drawing/2014/main" id="{4D063A60-8F39-415E-9204-8B99ADD3FC93}"/>
              </a:ext>
            </a:extLst>
          </p:cNvPr>
          <p:cNvSpPr txBox="1"/>
          <p:nvPr/>
        </p:nvSpPr>
        <p:spPr>
          <a:xfrm>
            <a:off x="5400664" y="2913324"/>
            <a:ext cx="695336" cy="3975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E0FA"/>
              </a:buClr>
              <a:buSzPts val="1000"/>
              <a:buFont typeface="Arial"/>
              <a:buNone/>
            </a:pPr>
            <a:endParaRPr lang="fr-FR" sz="2000" dirty="0">
              <a:solidFill>
                <a:schemeClr val="lt1"/>
              </a:solidFill>
              <a:latin typeface="Google Sans"/>
              <a:ea typeface="Fira Sans Condensed Medium"/>
              <a:cs typeface="Fira Sans Condensed Medium"/>
              <a:sym typeface="Fira Sans Condensed Medium"/>
            </a:endParaRPr>
          </a:p>
        </p:txBody>
      </p:sp>
      <p:sp>
        <p:nvSpPr>
          <p:cNvPr id="22" name="ZoneTexte 21">
            <a:extLst>
              <a:ext uri="{FF2B5EF4-FFF2-40B4-BE49-F238E27FC236}">
                <a16:creationId xmlns:a16="http://schemas.microsoft.com/office/drawing/2014/main" id="{79F33C3B-0058-4DE1-83A5-7510A13D9822}"/>
              </a:ext>
            </a:extLst>
          </p:cNvPr>
          <p:cNvSpPr txBox="1"/>
          <p:nvPr/>
        </p:nvSpPr>
        <p:spPr>
          <a:xfrm>
            <a:off x="1" y="1396756"/>
            <a:ext cx="6673721"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Petite analyse pour connaître les données </a:t>
            </a:r>
            <a:r>
              <a:rPr lang="fr-FR" sz="2000" b="1" u="sng" strike="noStrike" dirty="0">
                <a:ln>
                  <a:solidFill>
                    <a:schemeClr val="bg1"/>
                  </a:solidFill>
                </a:ln>
                <a:solidFill>
                  <a:schemeClr val="bg1"/>
                </a:solidFill>
                <a:effectLst/>
                <a:latin typeface="docs-Roboto"/>
              </a:rPr>
              <a:t>VARIABLES</a:t>
            </a:r>
            <a:r>
              <a:rPr lang="fr-FR" sz="2000" u="none" strike="noStrike" dirty="0">
                <a:ln>
                  <a:solidFill>
                    <a:schemeClr val="bg1"/>
                  </a:solidFill>
                </a:ln>
                <a:solidFill>
                  <a:schemeClr val="bg1"/>
                </a:solidFill>
                <a:effectLst/>
                <a:latin typeface="docs-Roboto"/>
              </a:rPr>
              <a:t> et les préparer à la mission</a:t>
            </a:r>
            <a:endParaRPr lang="fr-FR" sz="1200" b="1" i="1" dirty="0">
              <a:ln>
                <a:solidFill>
                  <a:schemeClr val="bg1">
                    <a:lumMod val="85000"/>
                  </a:schemeClr>
                </a:solidFill>
              </a:ln>
              <a:solidFill>
                <a:schemeClr val="bg1">
                  <a:lumMod val="85000"/>
                </a:schemeClr>
              </a:solidFill>
              <a:latin typeface="Google Sans"/>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65446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892424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Variables liées à la description du produit</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Google Shape;886;p38">
            <a:extLst>
              <a:ext uri="{FF2B5EF4-FFF2-40B4-BE49-F238E27FC236}">
                <a16:creationId xmlns:a16="http://schemas.microsoft.com/office/drawing/2014/main" id="{0FC5B40C-023C-4EBB-B837-E17F34CBB53B}"/>
              </a:ext>
            </a:extLst>
          </p:cNvPr>
          <p:cNvSpPr/>
          <p:nvPr/>
        </p:nvSpPr>
        <p:spPr>
          <a:xfrm>
            <a:off x="9999267" y="195352"/>
            <a:ext cx="2054561" cy="969975"/>
          </a:xfrm>
          <a:custGeom>
            <a:avLst/>
            <a:gdLst/>
            <a:ahLst/>
            <a:cxnLst/>
            <a:rect l="l" t="t" r="r" b="b"/>
            <a:pathLst>
              <a:path w="30979" h="13004" extrusionOk="0">
                <a:moveTo>
                  <a:pt x="1" y="1"/>
                </a:moveTo>
                <a:lnTo>
                  <a:pt x="3655" y="6503"/>
                </a:lnTo>
                <a:lnTo>
                  <a:pt x="1" y="13003"/>
                </a:lnTo>
                <a:lnTo>
                  <a:pt x="27325" y="13003"/>
                </a:lnTo>
                <a:lnTo>
                  <a:pt x="30979" y="6503"/>
                </a:lnTo>
                <a:lnTo>
                  <a:pt x="27325" y="1"/>
                </a:lnTo>
                <a:close/>
              </a:path>
            </a:pathLst>
          </a:custGeom>
          <a:solidFill>
            <a:srgbClr val="447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87;p38">
            <a:extLst>
              <a:ext uri="{FF2B5EF4-FFF2-40B4-BE49-F238E27FC236}">
                <a16:creationId xmlns:a16="http://schemas.microsoft.com/office/drawing/2014/main" id="{0BFFF1DF-5421-4FDB-AFA6-A2C69672DCC1}"/>
              </a:ext>
            </a:extLst>
          </p:cNvPr>
          <p:cNvSpPr txBox="1"/>
          <p:nvPr/>
        </p:nvSpPr>
        <p:spPr>
          <a:xfrm>
            <a:off x="10102085" y="510091"/>
            <a:ext cx="1848924"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err="1">
                <a:solidFill>
                  <a:schemeClr val="lt1"/>
                </a:solidFill>
                <a:latin typeface="Google Sans"/>
                <a:ea typeface="Fira Sans Condensed Medium"/>
                <a:cs typeface="Fira Sans Condensed Medium"/>
                <a:sym typeface="Fira Sans Condensed Medium"/>
              </a:rPr>
              <a:t>Sélection</a:t>
            </a:r>
            <a:r>
              <a:rPr lang="es-ES" sz="2400" dirty="0">
                <a:solidFill>
                  <a:schemeClr val="lt1"/>
                </a:solidFill>
                <a:latin typeface="Google Sans"/>
                <a:ea typeface="Fira Sans Condensed Medium"/>
                <a:cs typeface="Fira Sans Condensed Medium"/>
                <a:sym typeface="Fira Sans Condensed Medium"/>
              </a:rPr>
              <a:t> </a:t>
            </a:r>
          </a:p>
          <a:p>
            <a:pPr marL="0" lvl="0" indent="0" algn="ctr" rtl="0">
              <a:spcBef>
                <a:spcPts val="0"/>
              </a:spcBef>
              <a:spcAft>
                <a:spcPts val="0"/>
              </a:spcAft>
              <a:buNone/>
            </a:pPr>
            <a:r>
              <a:rPr lang="es-ES" sz="2400" dirty="0">
                <a:solidFill>
                  <a:schemeClr val="lt1"/>
                </a:solidFill>
                <a:latin typeface="Google Sans"/>
                <a:ea typeface="Fira Sans Condensed Medium"/>
                <a:cs typeface="Fira Sans Condensed Medium"/>
                <a:sym typeface="Fira Sans Condensed Medium"/>
              </a:rPr>
              <a:t>des </a:t>
            </a:r>
            <a:r>
              <a:rPr lang="es-ES" sz="2400" dirty="0" err="1">
                <a:solidFill>
                  <a:schemeClr val="lt1"/>
                </a:solidFill>
                <a:latin typeface="Google Sans"/>
                <a:ea typeface="Fira Sans Condensed Medium"/>
                <a:cs typeface="Fira Sans Condensed Medium"/>
                <a:sym typeface="Fira Sans Condensed Medium"/>
              </a:rPr>
              <a:t>données</a:t>
            </a:r>
            <a:endParaRPr lang="es-ES" sz="2400" dirty="0">
              <a:solidFill>
                <a:schemeClr val="lt1"/>
              </a:solidFill>
              <a:latin typeface="Google Sans"/>
              <a:ea typeface="Fira Sans Condensed Medium"/>
              <a:cs typeface="Fira Sans Condensed Medium"/>
              <a:sym typeface="Fira Sans Condensed Medium"/>
            </a:endParaRPr>
          </a:p>
        </p:txBody>
      </p:sp>
      <p:sp>
        <p:nvSpPr>
          <p:cNvPr id="28" name="ZoneTexte 27">
            <a:extLst>
              <a:ext uri="{FF2B5EF4-FFF2-40B4-BE49-F238E27FC236}">
                <a16:creationId xmlns:a16="http://schemas.microsoft.com/office/drawing/2014/main" id="{2FD13ADB-1E5C-4007-B0BE-CFEB20F5BE67}"/>
              </a:ext>
            </a:extLst>
          </p:cNvPr>
          <p:cNvSpPr txBox="1"/>
          <p:nvPr/>
        </p:nvSpPr>
        <p:spPr>
          <a:xfrm>
            <a:off x="835633" y="1997984"/>
            <a:ext cx="3329716" cy="2308324"/>
          </a:xfrm>
          <a:prstGeom prst="rect">
            <a:avLst/>
          </a:prstGeom>
          <a:noFill/>
        </p:spPr>
        <p:txBody>
          <a:bodyPr wrap="square">
            <a:spAutoFit/>
          </a:bodyPr>
          <a:lstStyle/>
          <a:p>
            <a:pPr marL="285750" indent="-285750">
              <a:buFont typeface="Wingdings" panose="05000000000000000000" pitchFamily="2" charset="2"/>
              <a:buChar char="§"/>
            </a:pPr>
            <a:r>
              <a:rPr lang="en-US" u="none" strike="noStrike" dirty="0" err="1">
                <a:solidFill>
                  <a:srgbClr val="000000"/>
                </a:solidFill>
                <a:effectLst/>
                <a:latin typeface="docs-Roboto"/>
              </a:rPr>
              <a:t>product_name</a:t>
            </a:r>
            <a:endParaRPr lang="en-US" u="none" strike="noStrike" dirty="0">
              <a:solidFill>
                <a:srgbClr val="000000"/>
              </a:solidFill>
              <a:effectLst/>
              <a:latin typeface="docs-Roboto"/>
            </a:endParaRPr>
          </a:p>
          <a:p>
            <a:pPr marL="285750" indent="-285750">
              <a:buFont typeface="Wingdings" panose="05000000000000000000" pitchFamily="2" charset="2"/>
              <a:buChar char="§"/>
            </a:pPr>
            <a:r>
              <a:rPr lang="en-US" u="none" strike="noStrike" dirty="0" err="1">
                <a:solidFill>
                  <a:srgbClr val="000000"/>
                </a:solidFill>
                <a:effectLst/>
                <a:latin typeface="docs-Roboto"/>
              </a:rPr>
              <a:t>product_category_tree</a:t>
            </a:r>
            <a:endParaRPr lang="en-US" dirty="0">
              <a:solidFill>
                <a:srgbClr val="000000"/>
              </a:solidFill>
              <a:latin typeface="docs-Roboto"/>
            </a:endParaRPr>
          </a:p>
          <a:p>
            <a:pPr marL="285750" indent="-285750">
              <a:buFont typeface="Wingdings" panose="05000000000000000000" pitchFamily="2" charset="2"/>
              <a:buChar char="§"/>
            </a:pPr>
            <a:r>
              <a:rPr lang="en-US" u="none" strike="noStrike" dirty="0">
                <a:solidFill>
                  <a:srgbClr val="000000"/>
                </a:solidFill>
                <a:effectLst/>
                <a:latin typeface="docs-Roboto"/>
              </a:rPr>
              <a:t>description</a:t>
            </a:r>
          </a:p>
          <a:p>
            <a:pPr marL="285750" indent="-285750">
              <a:buFont typeface="Wingdings" panose="05000000000000000000" pitchFamily="2" charset="2"/>
              <a:buChar char="§"/>
            </a:pPr>
            <a:r>
              <a:rPr lang="en-US" u="none" strike="noStrike" dirty="0" err="1">
                <a:solidFill>
                  <a:srgbClr val="000000"/>
                </a:solidFill>
                <a:effectLst/>
                <a:latin typeface="docs-Roboto"/>
              </a:rPr>
              <a:t>retail_price</a:t>
            </a:r>
            <a:endParaRPr lang="en-US" dirty="0">
              <a:solidFill>
                <a:srgbClr val="000000"/>
              </a:solidFill>
              <a:latin typeface="docs-Roboto"/>
            </a:endParaRPr>
          </a:p>
          <a:p>
            <a:pPr marL="285750" indent="-285750">
              <a:buFont typeface="Wingdings" panose="05000000000000000000" pitchFamily="2" charset="2"/>
              <a:buChar char="§"/>
            </a:pPr>
            <a:r>
              <a:rPr lang="en-US" u="none" strike="noStrike" dirty="0">
                <a:solidFill>
                  <a:srgbClr val="000000"/>
                </a:solidFill>
                <a:effectLst/>
                <a:latin typeface="docs-Roboto"/>
              </a:rPr>
              <a:t>brand</a:t>
            </a:r>
          </a:p>
          <a:p>
            <a:pPr marL="285750" indent="-285750">
              <a:buFont typeface="Wingdings" panose="05000000000000000000" pitchFamily="2" charset="2"/>
              <a:buChar char="§"/>
            </a:pPr>
            <a:r>
              <a:rPr lang="en-US" u="none" strike="noStrike" dirty="0" err="1">
                <a:solidFill>
                  <a:srgbClr val="000000"/>
                </a:solidFill>
                <a:effectLst/>
                <a:latin typeface="docs-Roboto"/>
              </a:rPr>
              <a:t>product_specifications</a:t>
            </a:r>
            <a:endParaRPr lang="en-US" u="none" strike="noStrike" dirty="0">
              <a:solidFill>
                <a:srgbClr val="000000"/>
              </a:solidFill>
              <a:effectLst/>
              <a:latin typeface="docs-Roboto"/>
            </a:endParaRPr>
          </a:p>
          <a:p>
            <a:pPr marL="285750" indent="-285750">
              <a:buFont typeface="Wingdings" panose="05000000000000000000" pitchFamily="2" charset="2"/>
              <a:buChar char="§"/>
            </a:pPr>
            <a:r>
              <a:rPr lang="en-US" dirty="0">
                <a:solidFill>
                  <a:srgbClr val="000000"/>
                </a:solidFill>
                <a:latin typeface="docs-Roboto"/>
              </a:rPr>
              <a:t>image</a:t>
            </a:r>
            <a:endParaRPr lang="en-US" u="none" strike="noStrike" dirty="0">
              <a:solidFill>
                <a:srgbClr val="000000"/>
              </a:solidFill>
              <a:effectLst/>
              <a:latin typeface="docs-Roboto"/>
            </a:endParaRPr>
          </a:p>
          <a:p>
            <a:pPr marL="285750" indent="-285750">
              <a:buFont typeface="Wingdings" panose="05000000000000000000" pitchFamily="2" charset="2"/>
              <a:buChar char="§"/>
            </a:pPr>
            <a:r>
              <a:rPr lang="en-US" strike="sngStrike" dirty="0" err="1">
                <a:solidFill>
                  <a:srgbClr val="000000"/>
                </a:solidFill>
                <a:latin typeface="docs-Roboto"/>
              </a:rPr>
              <a:t>uniq_id</a:t>
            </a:r>
            <a:endParaRPr lang="en-US" strike="sngStrike" dirty="0">
              <a:solidFill>
                <a:srgbClr val="000000"/>
              </a:solidFill>
              <a:latin typeface="docs-Roboto"/>
            </a:endParaRPr>
          </a:p>
        </p:txBody>
      </p:sp>
      <p:pic>
        <p:nvPicPr>
          <p:cNvPr id="29" name="Image 28">
            <a:extLst>
              <a:ext uri="{FF2B5EF4-FFF2-40B4-BE49-F238E27FC236}">
                <a16:creationId xmlns:a16="http://schemas.microsoft.com/office/drawing/2014/main" id="{43E9CFAC-24FF-40A1-8D45-2F25E8785895}"/>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1522900"/>
            <a:ext cx="457727" cy="427272"/>
          </a:xfrm>
          <a:prstGeom prst="rect">
            <a:avLst/>
          </a:prstGeom>
        </p:spPr>
      </p:pic>
      <p:sp>
        <p:nvSpPr>
          <p:cNvPr id="30" name="ZoneTexte 29">
            <a:extLst>
              <a:ext uri="{FF2B5EF4-FFF2-40B4-BE49-F238E27FC236}">
                <a16:creationId xmlns:a16="http://schemas.microsoft.com/office/drawing/2014/main" id="{DC9283E0-1160-4863-B94F-A6C01A04121D}"/>
              </a:ext>
            </a:extLst>
          </p:cNvPr>
          <p:cNvSpPr txBox="1"/>
          <p:nvPr/>
        </p:nvSpPr>
        <p:spPr>
          <a:xfrm>
            <a:off x="835633" y="1522898"/>
            <a:ext cx="2814693" cy="400110"/>
          </a:xfrm>
          <a:prstGeom prst="rect">
            <a:avLst/>
          </a:prstGeom>
          <a:noFill/>
        </p:spPr>
        <p:txBody>
          <a:bodyPr wrap="square">
            <a:spAutoFit/>
          </a:bodyPr>
          <a:lstStyle/>
          <a:p>
            <a:r>
              <a:rPr lang="fr-FR" sz="2000" b="1" dirty="0">
                <a:solidFill>
                  <a:srgbClr val="000000"/>
                </a:solidFill>
                <a:latin typeface="Google Sans"/>
              </a:rPr>
              <a:t>Variables sélectionnées :</a:t>
            </a:r>
          </a:p>
        </p:txBody>
      </p:sp>
      <p:pic>
        <p:nvPicPr>
          <p:cNvPr id="3" name="Image 2">
            <a:extLst>
              <a:ext uri="{FF2B5EF4-FFF2-40B4-BE49-F238E27FC236}">
                <a16:creationId xmlns:a16="http://schemas.microsoft.com/office/drawing/2014/main" id="{1D84C211-1F53-4CFD-9658-CE89EA4CBCD9}"/>
              </a:ext>
            </a:extLst>
          </p:cNvPr>
          <p:cNvPicPr>
            <a:picLocks noChangeAspect="1"/>
          </p:cNvPicPr>
          <p:nvPr/>
        </p:nvPicPr>
        <p:blipFill>
          <a:blip r:embed="rId4"/>
          <a:stretch>
            <a:fillRect/>
          </a:stretch>
        </p:blipFill>
        <p:spPr>
          <a:xfrm>
            <a:off x="4302037" y="1441429"/>
            <a:ext cx="5920516" cy="4089775"/>
          </a:xfrm>
          <a:prstGeom prst="rect">
            <a:avLst/>
          </a:prstGeom>
          <a:ln>
            <a:noFill/>
          </a:ln>
          <a:effectLst>
            <a:outerShdw blurRad="292100" dist="139700" dir="2700000" algn="tl" rotWithShape="0">
              <a:srgbClr val="333333">
                <a:alpha val="65000"/>
              </a:srgbClr>
            </a:outerShdw>
          </a:effectLst>
        </p:spPr>
      </p:pic>
      <p:cxnSp>
        <p:nvCxnSpPr>
          <p:cNvPr id="35" name="Connecteur droit 34">
            <a:extLst>
              <a:ext uri="{FF2B5EF4-FFF2-40B4-BE49-F238E27FC236}">
                <a16:creationId xmlns:a16="http://schemas.microsoft.com/office/drawing/2014/main" id="{1C59031A-D38C-4883-932D-0DCEDBCF5138}"/>
              </a:ext>
            </a:extLst>
          </p:cNvPr>
          <p:cNvCxnSpPr>
            <a:cxnSpLocks/>
          </p:cNvCxnSpPr>
          <p:nvPr/>
        </p:nvCxnSpPr>
        <p:spPr>
          <a:xfrm flipV="1">
            <a:off x="5546846" y="4277562"/>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AFF34482-21CE-46FE-A53B-9112980D0CF3}"/>
              </a:ext>
            </a:extLst>
          </p:cNvPr>
          <p:cNvCxnSpPr>
            <a:cxnSpLocks/>
          </p:cNvCxnSpPr>
          <p:nvPr/>
        </p:nvCxnSpPr>
        <p:spPr>
          <a:xfrm flipV="1">
            <a:off x="4817060" y="4277562"/>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CBA3E134-796F-4EF5-B961-607363AFE2FC}"/>
              </a:ext>
            </a:extLst>
          </p:cNvPr>
          <p:cNvCxnSpPr>
            <a:cxnSpLocks/>
          </p:cNvCxnSpPr>
          <p:nvPr/>
        </p:nvCxnSpPr>
        <p:spPr>
          <a:xfrm flipV="1">
            <a:off x="4452167" y="4268278"/>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44C4DFE9-57F9-428E-B1EA-0204C2A77FA5}"/>
              </a:ext>
            </a:extLst>
          </p:cNvPr>
          <p:cNvCxnSpPr>
            <a:cxnSpLocks/>
          </p:cNvCxnSpPr>
          <p:nvPr/>
        </p:nvCxnSpPr>
        <p:spPr>
          <a:xfrm flipV="1">
            <a:off x="7024015" y="4277562"/>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1035CCB-41EF-4B0B-A9DD-760E70C6DAE2}"/>
              </a:ext>
            </a:extLst>
          </p:cNvPr>
          <p:cNvCxnSpPr>
            <a:cxnSpLocks/>
          </p:cNvCxnSpPr>
          <p:nvPr/>
        </p:nvCxnSpPr>
        <p:spPr>
          <a:xfrm flipV="1">
            <a:off x="7383947" y="4304560"/>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492F4D3-4251-4AC7-8A3F-F8F01B9B439D}"/>
              </a:ext>
            </a:extLst>
          </p:cNvPr>
          <p:cNvCxnSpPr>
            <a:cxnSpLocks/>
          </p:cNvCxnSpPr>
          <p:nvPr/>
        </p:nvCxnSpPr>
        <p:spPr>
          <a:xfrm flipV="1">
            <a:off x="8100832" y="4289944"/>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BA1C1622-1EC1-4B7F-BA54-6CDF2CE18A12}"/>
              </a:ext>
            </a:extLst>
          </p:cNvPr>
          <p:cNvCxnSpPr>
            <a:cxnSpLocks/>
          </p:cNvCxnSpPr>
          <p:nvPr/>
        </p:nvCxnSpPr>
        <p:spPr>
          <a:xfrm flipV="1">
            <a:off x="8833704" y="4306871"/>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7AD4EE5-6E8A-47CC-8A63-13D3279491B4}"/>
              </a:ext>
            </a:extLst>
          </p:cNvPr>
          <p:cNvSpPr/>
          <p:nvPr/>
        </p:nvSpPr>
        <p:spPr>
          <a:xfrm>
            <a:off x="4415386" y="1479687"/>
            <a:ext cx="1728360" cy="2743879"/>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30579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31658</TotalTime>
  <Words>2972</Words>
  <Application>Microsoft Office PowerPoint</Application>
  <PresentationFormat>Grand écran</PresentationFormat>
  <Paragraphs>515</Paragraphs>
  <Slides>51</Slides>
  <Notes>49</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51</vt:i4>
      </vt:variant>
    </vt:vector>
  </HeadingPairs>
  <TitlesOfParts>
    <vt:vector size="62" baseType="lpstr">
      <vt:lpstr>-apple-system</vt:lpstr>
      <vt:lpstr>Arial</vt:lpstr>
      <vt:lpstr>Calibri</vt:lpstr>
      <vt:lpstr>Calibri Light</vt:lpstr>
      <vt:lpstr>Calibri Light (En-têtes)</vt:lpstr>
      <vt:lpstr>docs-Roboto</vt:lpstr>
      <vt:lpstr>Fira Sans Condensed Medium</vt:lpstr>
      <vt:lpstr>Google Sans</vt:lpstr>
      <vt:lpstr>Montserrat</vt:lpstr>
      <vt:lpstr>Wingdings</vt:lpstr>
      <vt:lpstr>Office Theme</vt:lpstr>
      <vt:lpstr>Formation Data Scientist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Samir</dc:creator>
  <cp:lastModifiedBy>Samir Hinojosa Diazgranados</cp:lastModifiedBy>
  <cp:revision>713</cp:revision>
  <cp:lastPrinted>2021-09-06T10:04:02Z</cp:lastPrinted>
  <dcterms:created xsi:type="dcterms:W3CDTF">2019-08-03T17:49:11Z</dcterms:created>
  <dcterms:modified xsi:type="dcterms:W3CDTF">2022-02-02T05:51:17Z</dcterms:modified>
</cp:coreProperties>
</file>